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  <p:sldMasterId id="2147483764" r:id="rId6"/>
    <p:sldMasterId id="2147483770" r:id="rId7"/>
  </p:sldMasterIdLst>
  <p:notesMasterIdLst>
    <p:notesMasterId r:id="rId32"/>
  </p:notesMasterIdLst>
  <p:handoutMasterIdLst>
    <p:handoutMasterId r:id="rId33"/>
  </p:handoutMasterIdLst>
  <p:sldIdLst>
    <p:sldId id="467" r:id="rId8"/>
    <p:sldId id="468" r:id="rId9"/>
    <p:sldId id="469" r:id="rId10"/>
    <p:sldId id="470" r:id="rId11"/>
    <p:sldId id="471" r:id="rId12"/>
    <p:sldId id="488" r:id="rId13"/>
    <p:sldId id="472" r:id="rId14"/>
    <p:sldId id="489" r:id="rId15"/>
    <p:sldId id="490" r:id="rId16"/>
    <p:sldId id="491" r:id="rId17"/>
    <p:sldId id="473" r:id="rId18"/>
    <p:sldId id="474" r:id="rId19"/>
    <p:sldId id="475" r:id="rId20"/>
    <p:sldId id="476" r:id="rId21"/>
    <p:sldId id="477" r:id="rId22"/>
    <p:sldId id="492" r:id="rId23"/>
    <p:sldId id="493" r:id="rId24"/>
    <p:sldId id="481" r:id="rId25"/>
    <p:sldId id="482" r:id="rId26"/>
    <p:sldId id="483" r:id="rId27"/>
    <p:sldId id="487" r:id="rId28"/>
    <p:sldId id="494" r:id="rId29"/>
    <p:sldId id="495" r:id="rId30"/>
    <p:sldId id="496" r:id="rId31"/>
  </p:sldIdLst>
  <p:sldSz cx="9144000" cy="6858000" type="screen4x3"/>
  <p:notesSz cx="6669088" cy="987266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5" userDrawn="1">
          <p15:clr>
            <a:srgbClr val="A4A3A4"/>
          </p15:clr>
        </p15:guide>
        <p15:guide id="3" pos="939" userDrawn="1">
          <p15:clr>
            <a:srgbClr val="A4A3A4"/>
          </p15:clr>
        </p15:guide>
        <p15:guide id="4" orient="horz" pos="4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88" userDrawn="1">
          <p15:clr>
            <a:srgbClr val="A4A3A4"/>
          </p15:clr>
        </p15:guide>
        <p15:guide id="2" pos="2116" userDrawn="1">
          <p15:clr>
            <a:srgbClr val="A4A3A4"/>
          </p15:clr>
        </p15:guide>
        <p15:guide id="3" orient="horz" pos="3110" userDrawn="1">
          <p15:clr>
            <a:srgbClr val="A4A3A4"/>
          </p15:clr>
        </p15:guide>
        <p15:guide id="4" pos="210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LY Martina (RTD)" initials="MD" lastIdx="9" clrIdx="0"/>
  <p:cmAuthor id="1" name="KALFF-LENA Stefanie (RTD)" initials="KS(" lastIdx="0" clrIdx="1"/>
  <p:cmAuthor id="2" name="EVROUX Clement (RTD)" initials="CE" lastIdx="16" clrIdx="2">
    <p:extLst>
      <p:ext uri="{19B8F6BF-5375-455C-9EA6-DF929625EA0E}">
        <p15:presenceInfo xmlns:p15="http://schemas.microsoft.com/office/powerpoint/2012/main" userId="EVROUX Clement (RTD)" providerId="None"/>
      </p:ext>
    </p:extLst>
  </p:cmAuthor>
  <p:cmAuthor id="3" name="JACOBSEN Siv (RTD)" initials="SJ" lastIdx="21" clrIdx="3">
    <p:extLst>
      <p:ext uri="{19B8F6BF-5375-455C-9EA6-DF929625EA0E}">
        <p15:presenceInfo xmlns:p15="http://schemas.microsoft.com/office/powerpoint/2012/main" userId="JACOBSEN Siv (RTD)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4445"/>
    <a:srgbClr val="6BAE28"/>
    <a:srgbClr val="84D137"/>
    <a:srgbClr val="7FC0C7"/>
    <a:srgbClr val="808080"/>
    <a:srgbClr val="F8A907"/>
    <a:srgbClr val="3166CF"/>
    <a:srgbClr val="BDDEFF"/>
    <a:srgbClr val="5B1D8E"/>
    <a:srgbClr val="5C1D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6" autoAdjust="0"/>
    <p:restoredTop sz="94755" autoAdjust="0"/>
  </p:normalViewPr>
  <p:slideViewPr>
    <p:cSldViewPr>
      <p:cViewPr varScale="1">
        <p:scale>
          <a:sx n="97" d="100"/>
          <a:sy n="97" d="100"/>
        </p:scale>
        <p:origin x="1440" y="98"/>
      </p:cViewPr>
      <p:guideLst>
        <p:guide orient="horz" pos="2160"/>
        <p:guide pos="385"/>
        <p:guide pos="939"/>
        <p:guide orient="horz" pos="4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3259" y="72"/>
      </p:cViewPr>
      <p:guideLst>
        <p:guide orient="horz" pos="3088"/>
        <p:guide pos="2116"/>
        <p:guide orient="horz" pos="3110"/>
        <p:guide pos="210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commentAuthors" Target="commentAuthors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2A0CE4-A2EF-4993-AE27-50018B85421D}" type="doc">
      <dgm:prSet loTypeId="urn:microsoft.com/office/officeart/2008/layout/Squa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4B38C54-3347-4919-9F88-5447F0ACD33B}">
      <dgm:prSet phldrT="[Text]"/>
      <dgm:spPr/>
      <dgm:t>
        <a:bodyPr/>
        <a:lstStyle/>
        <a:p>
          <a:r>
            <a:rPr lang="en-GB" b="1" dirty="0" smtClean="0">
              <a:solidFill>
                <a:srgbClr val="C00000"/>
              </a:solidFill>
            </a:rPr>
            <a:t>They need</a:t>
          </a:r>
          <a:endParaRPr lang="en-GB" b="1" dirty="0">
            <a:solidFill>
              <a:srgbClr val="C00000"/>
            </a:solidFill>
          </a:endParaRPr>
        </a:p>
      </dgm:t>
    </dgm:pt>
    <dgm:pt modelId="{9B26E07D-52A0-4E70-9DB3-1630B5FBC556}" type="parTrans" cxnId="{52762DCC-782E-459D-B623-E883ED6CA6E5}">
      <dgm:prSet/>
      <dgm:spPr/>
      <dgm:t>
        <a:bodyPr/>
        <a:lstStyle/>
        <a:p>
          <a:endParaRPr lang="en-GB"/>
        </a:p>
      </dgm:t>
    </dgm:pt>
    <dgm:pt modelId="{8E7DCB7D-A89B-48FC-99BF-1C3365FCA686}" type="sibTrans" cxnId="{52762DCC-782E-459D-B623-E883ED6CA6E5}">
      <dgm:prSet/>
      <dgm:spPr/>
      <dgm:t>
        <a:bodyPr/>
        <a:lstStyle/>
        <a:p>
          <a:endParaRPr lang="en-GB"/>
        </a:p>
      </dgm:t>
    </dgm:pt>
    <dgm:pt modelId="{D5FC90F9-86BB-48B0-93FA-BCFD3FCCF7C3}">
      <dgm:prSet phldrT="[Text]"/>
      <dgm:spPr/>
      <dgm:t>
        <a:bodyPr/>
        <a:lstStyle/>
        <a:p>
          <a:r>
            <a:rPr lang="en-GB" dirty="0" smtClean="0">
              <a:solidFill>
                <a:srgbClr val="0F5494"/>
              </a:solidFill>
            </a:rPr>
            <a:t>Technical documents</a:t>
          </a:r>
          <a:endParaRPr lang="en-GB" dirty="0">
            <a:solidFill>
              <a:srgbClr val="0F5494"/>
            </a:solidFill>
          </a:endParaRPr>
        </a:p>
      </dgm:t>
    </dgm:pt>
    <dgm:pt modelId="{02ADB3F0-24A4-4650-96E1-AE6A50FAE069}" type="parTrans" cxnId="{9757F113-5D9E-459B-B0D4-5882FB275F23}">
      <dgm:prSet/>
      <dgm:spPr/>
      <dgm:t>
        <a:bodyPr/>
        <a:lstStyle/>
        <a:p>
          <a:endParaRPr lang="en-GB"/>
        </a:p>
      </dgm:t>
    </dgm:pt>
    <dgm:pt modelId="{BD1BB9CA-D0B1-42C8-B4E1-A16CB365317E}" type="sibTrans" cxnId="{9757F113-5D9E-459B-B0D4-5882FB275F23}">
      <dgm:prSet/>
      <dgm:spPr/>
      <dgm:t>
        <a:bodyPr/>
        <a:lstStyle/>
        <a:p>
          <a:endParaRPr lang="en-GB"/>
        </a:p>
      </dgm:t>
    </dgm:pt>
    <dgm:pt modelId="{4B3A3EF0-9CF9-4D44-9BD3-B26124BDB119}">
      <dgm:prSet phldrT="[Text]"/>
      <dgm:spPr/>
      <dgm:t>
        <a:bodyPr/>
        <a:lstStyle/>
        <a:p>
          <a:r>
            <a:rPr lang="en-GB" dirty="0" smtClean="0">
              <a:solidFill>
                <a:srgbClr val="0F5494"/>
              </a:solidFill>
            </a:rPr>
            <a:t>Publications,  prototypes, deliverables</a:t>
          </a:r>
          <a:endParaRPr lang="en-GB" dirty="0">
            <a:solidFill>
              <a:srgbClr val="0F5494"/>
            </a:solidFill>
          </a:endParaRPr>
        </a:p>
      </dgm:t>
    </dgm:pt>
    <dgm:pt modelId="{886E6358-2675-4615-A6EC-E2CB11E7FA48}" type="parTrans" cxnId="{782A151C-FF48-4F5E-A8DA-E1F5985AD94F}">
      <dgm:prSet/>
      <dgm:spPr/>
      <dgm:t>
        <a:bodyPr/>
        <a:lstStyle/>
        <a:p>
          <a:endParaRPr lang="en-GB"/>
        </a:p>
      </dgm:t>
    </dgm:pt>
    <dgm:pt modelId="{AD74C556-FC6F-4B24-A835-235689A75ACD}" type="sibTrans" cxnId="{782A151C-FF48-4F5E-A8DA-E1F5985AD94F}">
      <dgm:prSet/>
      <dgm:spPr/>
      <dgm:t>
        <a:bodyPr/>
        <a:lstStyle/>
        <a:p>
          <a:endParaRPr lang="en-GB"/>
        </a:p>
      </dgm:t>
    </dgm:pt>
    <dgm:pt modelId="{732E1607-94C7-4949-9EF0-E3C011ED9B86}">
      <dgm:prSet phldrT="[Text]"/>
      <dgm:spPr/>
      <dgm:t>
        <a:bodyPr/>
        <a:lstStyle/>
        <a:p>
          <a:r>
            <a:rPr lang="en-GB" dirty="0" smtClean="0">
              <a:solidFill>
                <a:srgbClr val="0F5494"/>
              </a:solidFill>
            </a:rPr>
            <a:t>…any document proving that the work was done</a:t>
          </a:r>
          <a:endParaRPr lang="en-GB" dirty="0">
            <a:solidFill>
              <a:srgbClr val="0F5494"/>
            </a:solidFill>
          </a:endParaRPr>
        </a:p>
      </dgm:t>
    </dgm:pt>
    <dgm:pt modelId="{DDEA2D15-D8DE-4921-8142-84F0FF19CDFC}" type="parTrans" cxnId="{AAD5A2AB-54BE-4041-A66F-C5E1ABBFFCAE}">
      <dgm:prSet/>
      <dgm:spPr/>
      <dgm:t>
        <a:bodyPr/>
        <a:lstStyle/>
        <a:p>
          <a:endParaRPr lang="en-GB"/>
        </a:p>
      </dgm:t>
    </dgm:pt>
    <dgm:pt modelId="{FE01B851-4605-45FD-9A79-8EC78FBD2641}" type="sibTrans" cxnId="{AAD5A2AB-54BE-4041-A66F-C5E1ABBFFCAE}">
      <dgm:prSet/>
      <dgm:spPr/>
      <dgm:t>
        <a:bodyPr/>
        <a:lstStyle/>
        <a:p>
          <a:endParaRPr lang="en-GB"/>
        </a:p>
      </dgm:t>
    </dgm:pt>
    <dgm:pt modelId="{6C051A53-4FFF-4E7D-B78D-FDA578C73B81}">
      <dgm:prSet phldrT="[Text]"/>
      <dgm:spPr/>
      <dgm:t>
        <a:bodyPr/>
        <a:lstStyle/>
        <a:p>
          <a:r>
            <a:rPr lang="en-GB" dirty="0" smtClean="0">
              <a:solidFill>
                <a:srgbClr val="0F5494"/>
              </a:solidFill>
            </a:rPr>
            <a:t>They</a:t>
          </a:r>
          <a:r>
            <a:rPr lang="en-GB" dirty="0" smtClean="0"/>
            <a:t> </a:t>
          </a:r>
          <a:r>
            <a:rPr lang="en-GB" b="1" dirty="0" smtClean="0">
              <a:solidFill>
                <a:srgbClr val="009900"/>
              </a:solidFill>
            </a:rPr>
            <a:t>don't need</a:t>
          </a:r>
          <a:endParaRPr lang="en-GB" b="1" dirty="0">
            <a:solidFill>
              <a:srgbClr val="009900"/>
            </a:solidFill>
          </a:endParaRPr>
        </a:p>
      </dgm:t>
    </dgm:pt>
    <dgm:pt modelId="{E4DEA9C1-731C-4271-A124-42BF0106B58E}" type="parTrans" cxnId="{26F03A72-4F24-4B94-A512-DA1C742D62D4}">
      <dgm:prSet/>
      <dgm:spPr/>
      <dgm:t>
        <a:bodyPr/>
        <a:lstStyle/>
        <a:p>
          <a:endParaRPr lang="en-GB"/>
        </a:p>
      </dgm:t>
    </dgm:pt>
    <dgm:pt modelId="{E8403D7E-4598-4393-B2FF-9DF8C6473E88}" type="sibTrans" cxnId="{26F03A72-4F24-4B94-A512-DA1C742D62D4}">
      <dgm:prSet/>
      <dgm:spPr/>
      <dgm:t>
        <a:bodyPr/>
        <a:lstStyle/>
        <a:p>
          <a:endParaRPr lang="en-GB"/>
        </a:p>
      </dgm:t>
    </dgm:pt>
    <dgm:pt modelId="{6407191C-A354-49B2-B2CC-970298CDE319}">
      <dgm:prSet phldrT="[Text]"/>
      <dgm:spPr/>
      <dgm:t>
        <a:bodyPr/>
        <a:lstStyle/>
        <a:p>
          <a:r>
            <a:rPr lang="en-GB" dirty="0" smtClean="0">
              <a:solidFill>
                <a:srgbClr val="0F5494"/>
              </a:solidFill>
            </a:rPr>
            <a:t>Time-sheets</a:t>
          </a:r>
          <a:endParaRPr lang="en-GB" dirty="0">
            <a:solidFill>
              <a:srgbClr val="0F5494"/>
            </a:solidFill>
          </a:endParaRPr>
        </a:p>
      </dgm:t>
    </dgm:pt>
    <dgm:pt modelId="{6984FD22-EE47-4E2D-B565-BF0B134F5F06}" type="parTrans" cxnId="{37C97739-5919-4E5F-891B-52EB182D2D3B}">
      <dgm:prSet/>
      <dgm:spPr/>
      <dgm:t>
        <a:bodyPr/>
        <a:lstStyle/>
        <a:p>
          <a:endParaRPr lang="en-GB"/>
        </a:p>
      </dgm:t>
    </dgm:pt>
    <dgm:pt modelId="{0386F4E9-398A-462C-8B2B-81D2F8FCE36B}" type="sibTrans" cxnId="{37C97739-5919-4E5F-891B-52EB182D2D3B}">
      <dgm:prSet/>
      <dgm:spPr/>
      <dgm:t>
        <a:bodyPr/>
        <a:lstStyle/>
        <a:p>
          <a:endParaRPr lang="en-GB"/>
        </a:p>
      </dgm:t>
    </dgm:pt>
    <dgm:pt modelId="{FE28A5DC-DAB3-4E32-8A74-161A574C118F}">
      <dgm:prSet phldrT="[Text]"/>
      <dgm:spPr/>
      <dgm:t>
        <a:bodyPr/>
        <a:lstStyle/>
        <a:p>
          <a:r>
            <a:rPr lang="en-GB" dirty="0" smtClean="0">
              <a:solidFill>
                <a:srgbClr val="0F5494"/>
              </a:solidFill>
            </a:rPr>
            <a:t>Pay-slips</a:t>
          </a:r>
          <a:endParaRPr lang="en-GB" dirty="0">
            <a:solidFill>
              <a:srgbClr val="0F5494"/>
            </a:solidFill>
          </a:endParaRPr>
        </a:p>
      </dgm:t>
    </dgm:pt>
    <dgm:pt modelId="{5DE8CAC1-C09F-4D86-ABDC-3D21A78EEBDA}" type="parTrans" cxnId="{30A80914-7FD0-4D0A-87A4-7155F0A714CC}">
      <dgm:prSet/>
      <dgm:spPr/>
      <dgm:t>
        <a:bodyPr/>
        <a:lstStyle/>
        <a:p>
          <a:endParaRPr lang="en-GB"/>
        </a:p>
      </dgm:t>
    </dgm:pt>
    <dgm:pt modelId="{1CCAD610-394E-4235-8B63-0A7B15E53613}" type="sibTrans" cxnId="{30A80914-7FD0-4D0A-87A4-7155F0A714CC}">
      <dgm:prSet/>
      <dgm:spPr/>
      <dgm:t>
        <a:bodyPr/>
        <a:lstStyle/>
        <a:p>
          <a:endParaRPr lang="en-GB"/>
        </a:p>
      </dgm:t>
    </dgm:pt>
    <dgm:pt modelId="{BC1C2D20-67AB-4077-9B46-54A52E9726B9}">
      <dgm:prSet phldrT="[Text]"/>
      <dgm:spPr/>
      <dgm:t>
        <a:bodyPr/>
        <a:lstStyle/>
        <a:p>
          <a:r>
            <a:rPr lang="en-GB" dirty="0" smtClean="0">
              <a:solidFill>
                <a:srgbClr val="0F5494"/>
              </a:solidFill>
            </a:rPr>
            <a:t>Depreciation policy</a:t>
          </a:r>
        </a:p>
      </dgm:t>
    </dgm:pt>
    <dgm:pt modelId="{44EBE5D7-D3D0-4A08-A266-D8783F7DC3D6}" type="parTrans" cxnId="{3BB0FFC4-6CAD-4A9A-BE05-3D8254D737C8}">
      <dgm:prSet/>
      <dgm:spPr/>
      <dgm:t>
        <a:bodyPr/>
        <a:lstStyle/>
        <a:p>
          <a:endParaRPr lang="en-GB"/>
        </a:p>
      </dgm:t>
    </dgm:pt>
    <dgm:pt modelId="{9665B4AC-DCDE-4F09-8022-606F4C40EDC0}" type="sibTrans" cxnId="{3BB0FFC4-6CAD-4A9A-BE05-3D8254D737C8}">
      <dgm:prSet/>
      <dgm:spPr/>
      <dgm:t>
        <a:bodyPr/>
        <a:lstStyle/>
        <a:p>
          <a:endParaRPr lang="en-GB"/>
        </a:p>
      </dgm:t>
    </dgm:pt>
    <dgm:pt modelId="{05CB1350-B23B-4F01-9830-33A7771087A4}">
      <dgm:prSet phldrT="[Text]"/>
      <dgm:spPr/>
      <dgm:t>
        <a:bodyPr/>
        <a:lstStyle/>
        <a:p>
          <a:r>
            <a:rPr lang="en-GB" dirty="0" smtClean="0">
              <a:solidFill>
                <a:srgbClr val="0F5494"/>
              </a:solidFill>
            </a:rPr>
            <a:t>Invoices</a:t>
          </a:r>
        </a:p>
      </dgm:t>
    </dgm:pt>
    <dgm:pt modelId="{5381850E-CB91-4EF0-911E-0E2166721F75}" type="parTrans" cxnId="{471CFB53-9566-400D-A0EB-C7CACBACA259}">
      <dgm:prSet/>
      <dgm:spPr/>
      <dgm:t>
        <a:bodyPr/>
        <a:lstStyle/>
        <a:p>
          <a:endParaRPr lang="en-GB"/>
        </a:p>
      </dgm:t>
    </dgm:pt>
    <dgm:pt modelId="{69C6226A-6C83-49D8-AF50-1E8CAB0A1868}" type="sibTrans" cxnId="{471CFB53-9566-400D-A0EB-C7CACBACA259}">
      <dgm:prSet/>
      <dgm:spPr/>
      <dgm:t>
        <a:bodyPr/>
        <a:lstStyle/>
        <a:p>
          <a:endParaRPr lang="en-GB"/>
        </a:p>
      </dgm:t>
    </dgm:pt>
    <dgm:pt modelId="{83258136-9F14-4BAD-BC62-AE0FB39812A2}">
      <dgm:prSet phldrT="[Text]"/>
      <dgm:spPr/>
      <dgm:t>
        <a:bodyPr/>
        <a:lstStyle/>
        <a:p>
          <a:r>
            <a:rPr lang="fr-BE" dirty="0" smtClean="0">
              <a:solidFill>
                <a:srgbClr val="0F5494"/>
              </a:solidFill>
            </a:rPr>
            <a:t>…</a:t>
          </a:r>
          <a:r>
            <a:rPr lang="fr-BE" dirty="0" err="1" smtClean="0">
              <a:solidFill>
                <a:srgbClr val="0F5494"/>
              </a:solidFill>
            </a:rPr>
            <a:t>any</a:t>
          </a:r>
          <a:r>
            <a:rPr lang="fr-BE" dirty="0" smtClean="0">
              <a:solidFill>
                <a:srgbClr val="0F5494"/>
              </a:solidFill>
            </a:rPr>
            <a:t> document </a:t>
          </a:r>
          <a:r>
            <a:rPr lang="fr-BE" dirty="0" err="1" smtClean="0">
              <a:solidFill>
                <a:srgbClr val="0F5494"/>
              </a:solidFill>
            </a:rPr>
            <a:t>proving</a:t>
          </a:r>
          <a:r>
            <a:rPr lang="fr-BE" dirty="0" smtClean="0">
              <a:solidFill>
                <a:srgbClr val="0F5494"/>
              </a:solidFill>
            </a:rPr>
            <a:t> the </a:t>
          </a:r>
          <a:r>
            <a:rPr lang="fr-BE" dirty="0" err="1" smtClean="0">
              <a:solidFill>
                <a:srgbClr val="0F5494"/>
              </a:solidFill>
            </a:rPr>
            <a:t>actual</a:t>
          </a:r>
          <a:r>
            <a:rPr lang="fr-BE" dirty="0" smtClean="0">
              <a:solidFill>
                <a:srgbClr val="0F5494"/>
              </a:solidFill>
            </a:rPr>
            <a:t> </a:t>
          </a:r>
          <a:r>
            <a:rPr lang="fr-BE" dirty="0" err="1" smtClean="0">
              <a:solidFill>
                <a:srgbClr val="0F5494"/>
              </a:solidFill>
            </a:rPr>
            <a:t>costs</a:t>
          </a:r>
          <a:r>
            <a:rPr lang="fr-BE" dirty="0" smtClean="0">
              <a:solidFill>
                <a:srgbClr val="0F5494"/>
              </a:solidFill>
            </a:rPr>
            <a:t> </a:t>
          </a:r>
          <a:r>
            <a:rPr lang="fr-BE" dirty="0" err="1" smtClean="0">
              <a:solidFill>
                <a:srgbClr val="0F5494"/>
              </a:solidFill>
            </a:rPr>
            <a:t>incurred</a:t>
          </a:r>
          <a:endParaRPr lang="en-GB" dirty="0" smtClean="0">
            <a:solidFill>
              <a:srgbClr val="0F5494"/>
            </a:solidFill>
          </a:endParaRPr>
        </a:p>
      </dgm:t>
    </dgm:pt>
    <dgm:pt modelId="{A80D09A5-0580-448E-896A-A16288BFD541}" type="parTrans" cxnId="{F355DCE1-9FFD-4CD3-860C-ACACA45709C6}">
      <dgm:prSet/>
      <dgm:spPr/>
      <dgm:t>
        <a:bodyPr/>
        <a:lstStyle/>
        <a:p>
          <a:endParaRPr lang="en-GB"/>
        </a:p>
      </dgm:t>
    </dgm:pt>
    <dgm:pt modelId="{3ADEB712-F9A8-464F-8B53-5AF5466AA26E}" type="sibTrans" cxnId="{F355DCE1-9FFD-4CD3-860C-ACACA45709C6}">
      <dgm:prSet/>
      <dgm:spPr/>
      <dgm:t>
        <a:bodyPr/>
        <a:lstStyle/>
        <a:p>
          <a:endParaRPr lang="en-GB"/>
        </a:p>
      </dgm:t>
    </dgm:pt>
    <dgm:pt modelId="{CCAB39C5-4E51-4B4F-AEF6-834BD6F4C4D5}">
      <dgm:prSet phldrT="[Text]"/>
      <dgm:spPr/>
      <dgm:t>
        <a:bodyPr/>
        <a:lstStyle/>
        <a:p>
          <a:r>
            <a:rPr lang="en-GB" dirty="0" smtClean="0">
              <a:solidFill>
                <a:srgbClr val="0F5494"/>
              </a:solidFill>
            </a:rPr>
            <a:t>Who did what?</a:t>
          </a:r>
          <a:endParaRPr lang="en-GB" dirty="0">
            <a:solidFill>
              <a:srgbClr val="0F5494"/>
            </a:solidFill>
          </a:endParaRPr>
        </a:p>
      </dgm:t>
    </dgm:pt>
    <dgm:pt modelId="{95F6D777-03E6-4504-8A40-0D0A6CDE37F6}" type="parTrans" cxnId="{2CA624A3-E510-4478-BB5C-38A62D7EBC43}">
      <dgm:prSet/>
      <dgm:spPr/>
      <dgm:t>
        <a:bodyPr/>
        <a:lstStyle/>
        <a:p>
          <a:endParaRPr lang="en-GB"/>
        </a:p>
      </dgm:t>
    </dgm:pt>
    <dgm:pt modelId="{F17EC2B5-4C2A-4789-83BB-217B93917937}" type="sibTrans" cxnId="{2CA624A3-E510-4478-BB5C-38A62D7EBC43}">
      <dgm:prSet/>
      <dgm:spPr/>
      <dgm:t>
        <a:bodyPr/>
        <a:lstStyle/>
        <a:p>
          <a:endParaRPr lang="en-GB"/>
        </a:p>
      </dgm:t>
    </dgm:pt>
    <dgm:pt modelId="{9035E792-15C0-4371-97F2-8A49FF3746F5}" type="pres">
      <dgm:prSet presAssocID="{2F2A0CE4-A2EF-4993-AE27-50018B85421D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en-GB"/>
        </a:p>
      </dgm:t>
    </dgm:pt>
    <dgm:pt modelId="{C32128B5-669E-4EED-B39C-27001E571EED}" type="pres">
      <dgm:prSet presAssocID="{B4B38C54-3347-4919-9F88-5447F0ACD33B}" presName="root" presStyleCnt="0">
        <dgm:presLayoutVars>
          <dgm:chMax/>
          <dgm:chPref/>
        </dgm:presLayoutVars>
      </dgm:prSet>
      <dgm:spPr/>
    </dgm:pt>
    <dgm:pt modelId="{3B21987A-F9B3-42E5-92C6-3EF8EBB46525}" type="pres">
      <dgm:prSet presAssocID="{B4B38C54-3347-4919-9F88-5447F0ACD33B}" presName="rootComposite" presStyleCnt="0">
        <dgm:presLayoutVars/>
      </dgm:prSet>
      <dgm:spPr/>
    </dgm:pt>
    <dgm:pt modelId="{ADE27ABB-7E76-458B-97DF-8A1CA9ECC14E}" type="pres">
      <dgm:prSet presAssocID="{B4B38C54-3347-4919-9F88-5447F0ACD33B}" presName="ParentAccent" presStyleLbl="alignNode1" presStyleIdx="0" presStyleCnt="2" custLinFactNeighborX="332" custLinFactNeighborY="-10220"/>
      <dgm:spPr>
        <a:solidFill>
          <a:srgbClr val="C00000"/>
        </a:solidFill>
      </dgm:spPr>
    </dgm:pt>
    <dgm:pt modelId="{9C5D0C69-2C45-49CD-88E1-531951D2C792}" type="pres">
      <dgm:prSet presAssocID="{B4B38C54-3347-4919-9F88-5447F0ACD33B}" presName="ParentSmallAccent" presStyleLbl="fgAcc1" presStyleIdx="0" presStyleCnt="2" custLinFactNeighborX="4523" custLinFactNeighborY="-16367"/>
      <dgm:spPr/>
    </dgm:pt>
    <dgm:pt modelId="{88DC322C-5034-4645-B16D-C7B858DEC93A}" type="pres">
      <dgm:prSet presAssocID="{B4B38C54-3347-4919-9F88-5447F0ACD33B}" presName="Parent" presStyleLbl="revTx" presStyleIdx="0" presStyleCnt="11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34921A1-013E-4B40-83C0-14E357317039}" type="pres">
      <dgm:prSet presAssocID="{B4B38C54-3347-4919-9F88-5447F0ACD33B}" presName="childShape" presStyleCnt="0">
        <dgm:presLayoutVars>
          <dgm:chMax val="0"/>
          <dgm:chPref val="0"/>
        </dgm:presLayoutVars>
      </dgm:prSet>
      <dgm:spPr/>
    </dgm:pt>
    <dgm:pt modelId="{8930AD86-0662-4E50-AE68-254317542FAA}" type="pres">
      <dgm:prSet presAssocID="{D5FC90F9-86BB-48B0-93FA-BCFD3FCCF7C3}" presName="childComposite" presStyleCnt="0">
        <dgm:presLayoutVars>
          <dgm:chMax val="0"/>
          <dgm:chPref val="0"/>
        </dgm:presLayoutVars>
      </dgm:prSet>
      <dgm:spPr/>
    </dgm:pt>
    <dgm:pt modelId="{D3B4AC14-0F58-415B-AEE2-1D0D66C53C3F}" type="pres">
      <dgm:prSet presAssocID="{D5FC90F9-86BB-48B0-93FA-BCFD3FCCF7C3}" presName="ChildAccent" presStyleLbl="solidFgAcc1" presStyleIdx="0" presStyleCnt="9" custLinFactNeighborX="4524" custLinFactNeighborY="-16367"/>
      <dgm:spPr/>
    </dgm:pt>
    <dgm:pt modelId="{2E71BD56-3051-4231-A422-E32DFC3087E2}" type="pres">
      <dgm:prSet presAssocID="{D5FC90F9-86BB-48B0-93FA-BCFD3FCCF7C3}" presName="Child" presStyleLbl="revTx" presStyleIdx="1" presStyleCnt="11" custScaleY="100000" custLinFactNeighborX="357" custLinFactNeighborY="-70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601FB55-E045-4395-A05F-61C0FFACE3D8}" type="pres">
      <dgm:prSet presAssocID="{4B3A3EF0-9CF9-4D44-9BD3-B26124BDB119}" presName="childComposite" presStyleCnt="0">
        <dgm:presLayoutVars>
          <dgm:chMax val="0"/>
          <dgm:chPref val="0"/>
        </dgm:presLayoutVars>
      </dgm:prSet>
      <dgm:spPr/>
    </dgm:pt>
    <dgm:pt modelId="{D040BF2D-F00D-4570-AD1A-8D3A7E694FEC}" type="pres">
      <dgm:prSet presAssocID="{4B3A3EF0-9CF9-4D44-9BD3-B26124BDB119}" presName="ChildAccent" presStyleLbl="solidFgAcc1" presStyleIdx="1" presStyleCnt="9" custLinFactNeighborX="4524" custLinFactNeighborY="-16367"/>
      <dgm:spPr/>
    </dgm:pt>
    <dgm:pt modelId="{8D791C09-C59D-4C6D-B877-59231C980BDD}" type="pres">
      <dgm:prSet presAssocID="{4B3A3EF0-9CF9-4D44-9BD3-B26124BDB119}" presName="Child" presStyleLbl="revTx" presStyleIdx="2" presStyleCnt="11" custScaleY="144250" custLinFactNeighborX="357" custLinFactNeighborY="-70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3C9E06F-1D88-4256-8681-66181B7D81B0}" type="pres">
      <dgm:prSet presAssocID="{CCAB39C5-4E51-4B4F-AEF6-834BD6F4C4D5}" presName="childComposite" presStyleCnt="0">
        <dgm:presLayoutVars>
          <dgm:chMax val="0"/>
          <dgm:chPref val="0"/>
        </dgm:presLayoutVars>
      </dgm:prSet>
      <dgm:spPr/>
    </dgm:pt>
    <dgm:pt modelId="{C193617C-2CFE-489C-9A02-479D4D6FD645}" type="pres">
      <dgm:prSet presAssocID="{CCAB39C5-4E51-4B4F-AEF6-834BD6F4C4D5}" presName="ChildAccent" presStyleLbl="solidFgAcc1" presStyleIdx="2" presStyleCnt="9" custLinFactNeighborX="4524" custLinFactNeighborY="-16367"/>
      <dgm:spPr/>
    </dgm:pt>
    <dgm:pt modelId="{B3950A58-F781-44F9-8340-E3210E00AF2B}" type="pres">
      <dgm:prSet presAssocID="{CCAB39C5-4E51-4B4F-AEF6-834BD6F4C4D5}" presName="Child" presStyleLbl="revTx" presStyleIdx="3" presStyleCnt="11" custLinFactNeighborX="357" custLinFactNeighborY="-70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A8BF424-3AA8-4FAB-9726-D422AA5C9F06}" type="pres">
      <dgm:prSet presAssocID="{732E1607-94C7-4949-9EF0-E3C011ED9B86}" presName="childComposite" presStyleCnt="0">
        <dgm:presLayoutVars>
          <dgm:chMax val="0"/>
          <dgm:chPref val="0"/>
        </dgm:presLayoutVars>
      </dgm:prSet>
      <dgm:spPr/>
    </dgm:pt>
    <dgm:pt modelId="{9FDD23CE-6032-4B6C-B266-542159EBE6AD}" type="pres">
      <dgm:prSet presAssocID="{732E1607-94C7-4949-9EF0-E3C011ED9B86}" presName="ChildAccent" presStyleLbl="solidFgAcc1" presStyleIdx="3" presStyleCnt="9" custLinFactNeighborX="4524" custLinFactNeighborY="-16367"/>
      <dgm:spPr/>
    </dgm:pt>
    <dgm:pt modelId="{2FA8DBA4-883A-4B6E-904F-E18F237659F7}" type="pres">
      <dgm:prSet presAssocID="{732E1607-94C7-4949-9EF0-E3C011ED9B86}" presName="Child" presStyleLbl="revTx" presStyleIdx="4" presStyleCnt="11" custScaleY="214597" custLinFactNeighborX="357" custLinFactNeighborY="-70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50F387C-8FAE-4A29-B951-E919C4975CB5}" type="pres">
      <dgm:prSet presAssocID="{6C051A53-4FFF-4E7D-B78D-FDA578C73B81}" presName="root" presStyleCnt="0">
        <dgm:presLayoutVars>
          <dgm:chMax/>
          <dgm:chPref/>
        </dgm:presLayoutVars>
      </dgm:prSet>
      <dgm:spPr/>
    </dgm:pt>
    <dgm:pt modelId="{E36C84CB-6296-4654-8640-8417E233E2C0}" type="pres">
      <dgm:prSet presAssocID="{6C051A53-4FFF-4E7D-B78D-FDA578C73B81}" presName="rootComposite" presStyleCnt="0">
        <dgm:presLayoutVars/>
      </dgm:prSet>
      <dgm:spPr/>
    </dgm:pt>
    <dgm:pt modelId="{DD29986F-573A-4F78-BE24-AE8EB7D676CD}" type="pres">
      <dgm:prSet presAssocID="{6C051A53-4FFF-4E7D-B78D-FDA578C73B81}" presName="ParentAccent" presStyleLbl="alignNode1" presStyleIdx="1" presStyleCnt="2" custLinFactNeighborX="5232"/>
      <dgm:spPr>
        <a:solidFill>
          <a:srgbClr val="009900"/>
        </a:solidFill>
      </dgm:spPr>
    </dgm:pt>
    <dgm:pt modelId="{382B154C-58FB-4CCC-B9F0-7F7778F9990F}" type="pres">
      <dgm:prSet presAssocID="{6C051A53-4FFF-4E7D-B78D-FDA578C73B81}" presName="ParentSmallAccent" presStyleLbl="fgAcc1" presStyleIdx="1" presStyleCnt="2" custLinFactNeighborX="71232"/>
      <dgm:spPr/>
    </dgm:pt>
    <dgm:pt modelId="{2F6A5C6C-8738-4797-BD7E-5B48106FA404}" type="pres">
      <dgm:prSet presAssocID="{6C051A53-4FFF-4E7D-B78D-FDA578C73B81}" presName="Parent" presStyleLbl="revTx" presStyleIdx="5" presStyleCnt="11" custLinFactNeighborX="6322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4EB81E0-3ECE-4C2B-8EE8-5B6F628989F9}" type="pres">
      <dgm:prSet presAssocID="{6C051A53-4FFF-4E7D-B78D-FDA578C73B81}" presName="childShape" presStyleCnt="0">
        <dgm:presLayoutVars>
          <dgm:chMax val="0"/>
          <dgm:chPref val="0"/>
        </dgm:presLayoutVars>
      </dgm:prSet>
      <dgm:spPr/>
    </dgm:pt>
    <dgm:pt modelId="{A5181C86-13B9-4BA9-B3E2-7208CDCA642E}" type="pres">
      <dgm:prSet presAssocID="{6407191C-A354-49B2-B2CC-970298CDE319}" presName="childComposite" presStyleCnt="0">
        <dgm:presLayoutVars>
          <dgm:chMax val="0"/>
          <dgm:chPref val="0"/>
        </dgm:presLayoutVars>
      </dgm:prSet>
      <dgm:spPr/>
    </dgm:pt>
    <dgm:pt modelId="{32ECA179-7832-4720-85D5-4801109929E4}" type="pres">
      <dgm:prSet presAssocID="{6407191C-A354-49B2-B2CC-970298CDE319}" presName="ChildAccent" presStyleLbl="solidFgAcc1" presStyleIdx="4" presStyleCnt="9" custLinFactNeighborX="71232"/>
      <dgm:spPr/>
    </dgm:pt>
    <dgm:pt modelId="{D3983E1E-FCE0-4C7B-BAB6-8BEEB590BEF1}" type="pres">
      <dgm:prSet presAssocID="{6407191C-A354-49B2-B2CC-970298CDE319}" presName="Child" presStyleLbl="revTx" presStyleIdx="6" presStyleCnt="11" custLinFactNeighborX="5973" custLinFactNeighborY="-70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AEA130A-3E6C-4C9D-8925-3AEC547823B5}" type="pres">
      <dgm:prSet presAssocID="{FE28A5DC-DAB3-4E32-8A74-161A574C118F}" presName="childComposite" presStyleCnt="0">
        <dgm:presLayoutVars>
          <dgm:chMax val="0"/>
          <dgm:chPref val="0"/>
        </dgm:presLayoutVars>
      </dgm:prSet>
      <dgm:spPr/>
    </dgm:pt>
    <dgm:pt modelId="{24E1DB94-62F3-47BA-A51C-7271A2895555}" type="pres">
      <dgm:prSet presAssocID="{FE28A5DC-DAB3-4E32-8A74-161A574C118F}" presName="ChildAccent" presStyleLbl="solidFgAcc1" presStyleIdx="5" presStyleCnt="9" custLinFactNeighborX="75756" custLinFactNeighborY="-16367"/>
      <dgm:spPr/>
    </dgm:pt>
    <dgm:pt modelId="{55C0B160-C06E-425F-B717-49DC1B0EEA69}" type="pres">
      <dgm:prSet presAssocID="{FE28A5DC-DAB3-4E32-8A74-161A574C118F}" presName="Child" presStyleLbl="revTx" presStyleIdx="7" presStyleCnt="11" custLinFactNeighborX="5973" custLinFactNeighborY="-70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3C74683-23BB-422C-B86F-B3B78FE63F57}" type="pres">
      <dgm:prSet presAssocID="{BC1C2D20-67AB-4077-9B46-54A52E9726B9}" presName="childComposite" presStyleCnt="0">
        <dgm:presLayoutVars>
          <dgm:chMax val="0"/>
          <dgm:chPref val="0"/>
        </dgm:presLayoutVars>
      </dgm:prSet>
      <dgm:spPr/>
    </dgm:pt>
    <dgm:pt modelId="{C161A4AC-B78D-4642-BA09-5E2E56DAEC61}" type="pres">
      <dgm:prSet presAssocID="{BC1C2D20-67AB-4077-9B46-54A52E9726B9}" presName="ChildAccent" presStyleLbl="solidFgAcc1" presStyleIdx="6" presStyleCnt="9" custLinFactNeighborX="75756" custLinFactNeighborY="-16367"/>
      <dgm:spPr/>
    </dgm:pt>
    <dgm:pt modelId="{178E0450-86F7-49F4-8851-92ED35B4A1E8}" type="pres">
      <dgm:prSet presAssocID="{BC1C2D20-67AB-4077-9B46-54A52E9726B9}" presName="Child" presStyleLbl="revTx" presStyleIdx="8" presStyleCnt="11" custLinFactNeighborX="5973" custLinFactNeighborY="-70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C4E7F31-CEAE-4277-8C54-7DED7BF5A6B9}" type="pres">
      <dgm:prSet presAssocID="{05CB1350-B23B-4F01-9830-33A7771087A4}" presName="childComposite" presStyleCnt="0">
        <dgm:presLayoutVars>
          <dgm:chMax val="0"/>
          <dgm:chPref val="0"/>
        </dgm:presLayoutVars>
      </dgm:prSet>
      <dgm:spPr/>
    </dgm:pt>
    <dgm:pt modelId="{D2CDC7F1-643E-4DD5-9225-CD0729D58FB1}" type="pres">
      <dgm:prSet presAssocID="{05CB1350-B23B-4F01-9830-33A7771087A4}" presName="ChildAccent" presStyleLbl="solidFgAcc1" presStyleIdx="7" presStyleCnt="9" custLinFactNeighborX="75756" custLinFactNeighborY="-16367"/>
      <dgm:spPr/>
    </dgm:pt>
    <dgm:pt modelId="{53B6F565-4992-47FC-9E06-272D893C48CA}" type="pres">
      <dgm:prSet presAssocID="{05CB1350-B23B-4F01-9830-33A7771087A4}" presName="Child" presStyleLbl="revTx" presStyleIdx="9" presStyleCnt="11" custLinFactNeighborX="5973" custLinFactNeighborY="-70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02EAFAC-E5F3-4BD2-8FFF-C4AC6F9582AA}" type="pres">
      <dgm:prSet presAssocID="{83258136-9F14-4BAD-BC62-AE0FB39812A2}" presName="childComposite" presStyleCnt="0">
        <dgm:presLayoutVars>
          <dgm:chMax val="0"/>
          <dgm:chPref val="0"/>
        </dgm:presLayoutVars>
      </dgm:prSet>
      <dgm:spPr/>
    </dgm:pt>
    <dgm:pt modelId="{28EE6742-2392-494A-AA69-870E778796B4}" type="pres">
      <dgm:prSet presAssocID="{83258136-9F14-4BAD-BC62-AE0FB39812A2}" presName="ChildAccent" presStyleLbl="solidFgAcc1" presStyleIdx="8" presStyleCnt="9" custLinFactNeighborX="75756" custLinFactNeighborY="-16367"/>
      <dgm:spPr/>
    </dgm:pt>
    <dgm:pt modelId="{2803B572-0EAB-4163-B2FF-AA1F6062046B}" type="pres">
      <dgm:prSet presAssocID="{83258136-9F14-4BAD-BC62-AE0FB39812A2}" presName="Child" presStyleLbl="revTx" presStyleIdx="10" presStyleCnt="11" custLinFactNeighborX="5973" custLinFactNeighborY="-70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D6E1F88E-AEF1-4C81-88BE-B6793EFAA926}" type="presOf" srcId="{6407191C-A354-49B2-B2CC-970298CDE319}" destId="{D3983E1E-FCE0-4C7B-BAB6-8BEEB590BEF1}" srcOrd="0" destOrd="0" presId="urn:microsoft.com/office/officeart/2008/layout/SquareAccentList"/>
    <dgm:cxn modelId="{017B79FA-A419-4210-912B-DDD747AF033B}" type="presOf" srcId="{83258136-9F14-4BAD-BC62-AE0FB39812A2}" destId="{2803B572-0EAB-4163-B2FF-AA1F6062046B}" srcOrd="0" destOrd="0" presId="urn:microsoft.com/office/officeart/2008/layout/SquareAccentList"/>
    <dgm:cxn modelId="{26F03A72-4F24-4B94-A512-DA1C742D62D4}" srcId="{2F2A0CE4-A2EF-4993-AE27-50018B85421D}" destId="{6C051A53-4FFF-4E7D-B78D-FDA578C73B81}" srcOrd="1" destOrd="0" parTransId="{E4DEA9C1-731C-4271-A124-42BF0106B58E}" sibTransId="{E8403D7E-4598-4393-B2FF-9DF8C6473E88}"/>
    <dgm:cxn modelId="{30A80914-7FD0-4D0A-87A4-7155F0A714CC}" srcId="{6C051A53-4FFF-4E7D-B78D-FDA578C73B81}" destId="{FE28A5DC-DAB3-4E32-8A74-161A574C118F}" srcOrd="1" destOrd="0" parTransId="{5DE8CAC1-C09F-4D86-ABDC-3D21A78EEBDA}" sibTransId="{1CCAD610-394E-4235-8B63-0A7B15E53613}"/>
    <dgm:cxn modelId="{471CFB53-9566-400D-A0EB-C7CACBACA259}" srcId="{6C051A53-4FFF-4E7D-B78D-FDA578C73B81}" destId="{05CB1350-B23B-4F01-9830-33A7771087A4}" srcOrd="3" destOrd="0" parTransId="{5381850E-CB91-4EF0-911E-0E2166721F75}" sibTransId="{69C6226A-6C83-49D8-AF50-1E8CAB0A1868}"/>
    <dgm:cxn modelId="{9757F113-5D9E-459B-B0D4-5882FB275F23}" srcId="{B4B38C54-3347-4919-9F88-5447F0ACD33B}" destId="{D5FC90F9-86BB-48B0-93FA-BCFD3FCCF7C3}" srcOrd="0" destOrd="0" parTransId="{02ADB3F0-24A4-4650-96E1-AE6A50FAE069}" sibTransId="{BD1BB9CA-D0B1-42C8-B4E1-A16CB365317E}"/>
    <dgm:cxn modelId="{782A151C-FF48-4F5E-A8DA-E1F5985AD94F}" srcId="{B4B38C54-3347-4919-9F88-5447F0ACD33B}" destId="{4B3A3EF0-9CF9-4D44-9BD3-B26124BDB119}" srcOrd="1" destOrd="0" parTransId="{886E6358-2675-4615-A6EC-E2CB11E7FA48}" sibTransId="{AD74C556-FC6F-4B24-A835-235689A75ACD}"/>
    <dgm:cxn modelId="{AC615CF6-0AC9-4584-B286-F3742BBF3A61}" type="presOf" srcId="{FE28A5DC-DAB3-4E32-8A74-161A574C118F}" destId="{55C0B160-C06E-425F-B717-49DC1B0EEA69}" srcOrd="0" destOrd="0" presId="urn:microsoft.com/office/officeart/2008/layout/SquareAccentList"/>
    <dgm:cxn modelId="{2CA624A3-E510-4478-BB5C-38A62D7EBC43}" srcId="{B4B38C54-3347-4919-9F88-5447F0ACD33B}" destId="{CCAB39C5-4E51-4B4F-AEF6-834BD6F4C4D5}" srcOrd="2" destOrd="0" parTransId="{95F6D777-03E6-4504-8A40-0D0A6CDE37F6}" sibTransId="{F17EC2B5-4C2A-4789-83BB-217B93917937}"/>
    <dgm:cxn modelId="{37C97739-5919-4E5F-891B-52EB182D2D3B}" srcId="{6C051A53-4FFF-4E7D-B78D-FDA578C73B81}" destId="{6407191C-A354-49B2-B2CC-970298CDE319}" srcOrd="0" destOrd="0" parTransId="{6984FD22-EE47-4E2D-B565-BF0B134F5F06}" sibTransId="{0386F4E9-398A-462C-8B2B-81D2F8FCE36B}"/>
    <dgm:cxn modelId="{7F978627-FFCC-4575-A41C-7F6170CA592C}" type="presOf" srcId="{4B3A3EF0-9CF9-4D44-9BD3-B26124BDB119}" destId="{8D791C09-C59D-4C6D-B877-59231C980BDD}" srcOrd="0" destOrd="0" presId="urn:microsoft.com/office/officeart/2008/layout/SquareAccentList"/>
    <dgm:cxn modelId="{A53EAE22-1A7E-46DA-8E61-D686520B7C0F}" type="presOf" srcId="{D5FC90F9-86BB-48B0-93FA-BCFD3FCCF7C3}" destId="{2E71BD56-3051-4231-A422-E32DFC3087E2}" srcOrd="0" destOrd="0" presId="urn:microsoft.com/office/officeart/2008/layout/SquareAccentList"/>
    <dgm:cxn modelId="{AAD5A2AB-54BE-4041-A66F-C5E1ABBFFCAE}" srcId="{B4B38C54-3347-4919-9F88-5447F0ACD33B}" destId="{732E1607-94C7-4949-9EF0-E3C011ED9B86}" srcOrd="3" destOrd="0" parTransId="{DDEA2D15-D8DE-4921-8142-84F0FF19CDFC}" sibTransId="{FE01B851-4605-45FD-9A79-8EC78FBD2641}"/>
    <dgm:cxn modelId="{35E04059-51F2-4B22-886D-758640D7AA5D}" type="presOf" srcId="{B4B38C54-3347-4919-9F88-5447F0ACD33B}" destId="{88DC322C-5034-4645-B16D-C7B858DEC93A}" srcOrd="0" destOrd="0" presId="urn:microsoft.com/office/officeart/2008/layout/SquareAccentList"/>
    <dgm:cxn modelId="{52762DCC-782E-459D-B623-E883ED6CA6E5}" srcId="{2F2A0CE4-A2EF-4993-AE27-50018B85421D}" destId="{B4B38C54-3347-4919-9F88-5447F0ACD33B}" srcOrd="0" destOrd="0" parTransId="{9B26E07D-52A0-4E70-9DB3-1630B5FBC556}" sibTransId="{8E7DCB7D-A89B-48FC-99BF-1C3365FCA686}"/>
    <dgm:cxn modelId="{F355DCE1-9FFD-4CD3-860C-ACACA45709C6}" srcId="{6C051A53-4FFF-4E7D-B78D-FDA578C73B81}" destId="{83258136-9F14-4BAD-BC62-AE0FB39812A2}" srcOrd="4" destOrd="0" parTransId="{A80D09A5-0580-448E-896A-A16288BFD541}" sibTransId="{3ADEB712-F9A8-464F-8B53-5AF5466AA26E}"/>
    <dgm:cxn modelId="{B79151E9-BD5F-467E-9DCD-533740039B96}" type="presOf" srcId="{BC1C2D20-67AB-4077-9B46-54A52E9726B9}" destId="{178E0450-86F7-49F4-8851-92ED35B4A1E8}" srcOrd="0" destOrd="0" presId="urn:microsoft.com/office/officeart/2008/layout/SquareAccentList"/>
    <dgm:cxn modelId="{4C6C0FDE-5FAE-4B0C-82CB-4FE866D4CC53}" type="presOf" srcId="{2F2A0CE4-A2EF-4993-AE27-50018B85421D}" destId="{9035E792-15C0-4371-97F2-8A49FF3746F5}" srcOrd="0" destOrd="0" presId="urn:microsoft.com/office/officeart/2008/layout/SquareAccentList"/>
    <dgm:cxn modelId="{3BB0FFC4-6CAD-4A9A-BE05-3D8254D737C8}" srcId="{6C051A53-4FFF-4E7D-B78D-FDA578C73B81}" destId="{BC1C2D20-67AB-4077-9B46-54A52E9726B9}" srcOrd="2" destOrd="0" parTransId="{44EBE5D7-D3D0-4A08-A266-D8783F7DC3D6}" sibTransId="{9665B4AC-DCDE-4F09-8022-606F4C40EDC0}"/>
    <dgm:cxn modelId="{6A76ECEA-0F32-4B27-AF57-8B46AF1EA4D4}" type="presOf" srcId="{05CB1350-B23B-4F01-9830-33A7771087A4}" destId="{53B6F565-4992-47FC-9E06-272D893C48CA}" srcOrd="0" destOrd="0" presId="urn:microsoft.com/office/officeart/2008/layout/SquareAccentList"/>
    <dgm:cxn modelId="{F7246DD0-8562-428A-90B5-C46D693EFB8B}" type="presOf" srcId="{CCAB39C5-4E51-4B4F-AEF6-834BD6F4C4D5}" destId="{B3950A58-F781-44F9-8340-E3210E00AF2B}" srcOrd="0" destOrd="0" presId="urn:microsoft.com/office/officeart/2008/layout/SquareAccentList"/>
    <dgm:cxn modelId="{751830E9-367A-459D-B26B-4383917754DB}" type="presOf" srcId="{732E1607-94C7-4949-9EF0-E3C011ED9B86}" destId="{2FA8DBA4-883A-4B6E-904F-E18F237659F7}" srcOrd="0" destOrd="0" presId="urn:microsoft.com/office/officeart/2008/layout/SquareAccentList"/>
    <dgm:cxn modelId="{800DD52E-D61B-496D-93A9-EB0169934E20}" type="presOf" srcId="{6C051A53-4FFF-4E7D-B78D-FDA578C73B81}" destId="{2F6A5C6C-8738-4797-BD7E-5B48106FA404}" srcOrd="0" destOrd="0" presId="urn:microsoft.com/office/officeart/2008/layout/SquareAccentList"/>
    <dgm:cxn modelId="{2CFFE0BF-6491-4235-B5F8-D006E59A5611}" type="presParOf" srcId="{9035E792-15C0-4371-97F2-8A49FF3746F5}" destId="{C32128B5-669E-4EED-B39C-27001E571EED}" srcOrd="0" destOrd="0" presId="urn:microsoft.com/office/officeart/2008/layout/SquareAccentList"/>
    <dgm:cxn modelId="{B7512510-1BFA-40F3-8519-866D35C19223}" type="presParOf" srcId="{C32128B5-669E-4EED-B39C-27001E571EED}" destId="{3B21987A-F9B3-42E5-92C6-3EF8EBB46525}" srcOrd="0" destOrd="0" presId="urn:microsoft.com/office/officeart/2008/layout/SquareAccentList"/>
    <dgm:cxn modelId="{44C42871-B829-4BD4-A5CA-99E5A98E1A62}" type="presParOf" srcId="{3B21987A-F9B3-42E5-92C6-3EF8EBB46525}" destId="{ADE27ABB-7E76-458B-97DF-8A1CA9ECC14E}" srcOrd="0" destOrd="0" presId="urn:microsoft.com/office/officeart/2008/layout/SquareAccentList"/>
    <dgm:cxn modelId="{68FA6C18-AD57-4DCE-BB74-69D3BB4E96DC}" type="presParOf" srcId="{3B21987A-F9B3-42E5-92C6-3EF8EBB46525}" destId="{9C5D0C69-2C45-49CD-88E1-531951D2C792}" srcOrd="1" destOrd="0" presId="urn:microsoft.com/office/officeart/2008/layout/SquareAccentList"/>
    <dgm:cxn modelId="{59675278-D9BC-493A-A9E7-9BD862247F74}" type="presParOf" srcId="{3B21987A-F9B3-42E5-92C6-3EF8EBB46525}" destId="{88DC322C-5034-4645-B16D-C7B858DEC93A}" srcOrd="2" destOrd="0" presId="urn:microsoft.com/office/officeart/2008/layout/SquareAccentList"/>
    <dgm:cxn modelId="{3D406BE2-09D9-497B-8C9B-87DA088EF092}" type="presParOf" srcId="{C32128B5-669E-4EED-B39C-27001E571EED}" destId="{A34921A1-013E-4B40-83C0-14E357317039}" srcOrd="1" destOrd="0" presId="urn:microsoft.com/office/officeart/2008/layout/SquareAccentList"/>
    <dgm:cxn modelId="{2247535B-E560-4AA1-95CE-4281A1DE35E9}" type="presParOf" srcId="{A34921A1-013E-4B40-83C0-14E357317039}" destId="{8930AD86-0662-4E50-AE68-254317542FAA}" srcOrd="0" destOrd="0" presId="urn:microsoft.com/office/officeart/2008/layout/SquareAccentList"/>
    <dgm:cxn modelId="{CBCC0FF4-4FFC-495D-B720-DA8112654045}" type="presParOf" srcId="{8930AD86-0662-4E50-AE68-254317542FAA}" destId="{D3B4AC14-0F58-415B-AEE2-1D0D66C53C3F}" srcOrd="0" destOrd="0" presId="urn:microsoft.com/office/officeart/2008/layout/SquareAccentList"/>
    <dgm:cxn modelId="{FEF477DB-91A5-45E8-A095-4B34828677A7}" type="presParOf" srcId="{8930AD86-0662-4E50-AE68-254317542FAA}" destId="{2E71BD56-3051-4231-A422-E32DFC3087E2}" srcOrd="1" destOrd="0" presId="urn:microsoft.com/office/officeart/2008/layout/SquareAccentList"/>
    <dgm:cxn modelId="{5A63AE5B-ACB2-42C6-9CE9-AAB15EDDE980}" type="presParOf" srcId="{A34921A1-013E-4B40-83C0-14E357317039}" destId="{5601FB55-E045-4395-A05F-61C0FFACE3D8}" srcOrd="1" destOrd="0" presId="urn:microsoft.com/office/officeart/2008/layout/SquareAccentList"/>
    <dgm:cxn modelId="{70B4EB02-3457-4AB1-92C6-37E7AD6F74D0}" type="presParOf" srcId="{5601FB55-E045-4395-A05F-61C0FFACE3D8}" destId="{D040BF2D-F00D-4570-AD1A-8D3A7E694FEC}" srcOrd="0" destOrd="0" presId="urn:microsoft.com/office/officeart/2008/layout/SquareAccentList"/>
    <dgm:cxn modelId="{6172AF86-3157-494B-8D55-9D4296363B5B}" type="presParOf" srcId="{5601FB55-E045-4395-A05F-61C0FFACE3D8}" destId="{8D791C09-C59D-4C6D-B877-59231C980BDD}" srcOrd="1" destOrd="0" presId="urn:microsoft.com/office/officeart/2008/layout/SquareAccentList"/>
    <dgm:cxn modelId="{B139EEC7-EF98-4F69-B416-4D484868A7FD}" type="presParOf" srcId="{A34921A1-013E-4B40-83C0-14E357317039}" destId="{23C9E06F-1D88-4256-8681-66181B7D81B0}" srcOrd="2" destOrd="0" presId="urn:microsoft.com/office/officeart/2008/layout/SquareAccentList"/>
    <dgm:cxn modelId="{C35871BA-EF4C-4350-9E41-9316E2D1D468}" type="presParOf" srcId="{23C9E06F-1D88-4256-8681-66181B7D81B0}" destId="{C193617C-2CFE-489C-9A02-479D4D6FD645}" srcOrd="0" destOrd="0" presId="urn:microsoft.com/office/officeart/2008/layout/SquareAccentList"/>
    <dgm:cxn modelId="{0A4F3A79-00A3-4948-B0C6-E089B078217A}" type="presParOf" srcId="{23C9E06F-1D88-4256-8681-66181B7D81B0}" destId="{B3950A58-F781-44F9-8340-E3210E00AF2B}" srcOrd="1" destOrd="0" presId="urn:microsoft.com/office/officeart/2008/layout/SquareAccentList"/>
    <dgm:cxn modelId="{AC707B40-CF14-4405-9269-8B69B8CDD425}" type="presParOf" srcId="{A34921A1-013E-4B40-83C0-14E357317039}" destId="{6A8BF424-3AA8-4FAB-9726-D422AA5C9F06}" srcOrd="3" destOrd="0" presId="urn:microsoft.com/office/officeart/2008/layout/SquareAccentList"/>
    <dgm:cxn modelId="{2A1FA6B9-B6DE-42DB-9DAA-7EEBAB956CEE}" type="presParOf" srcId="{6A8BF424-3AA8-4FAB-9726-D422AA5C9F06}" destId="{9FDD23CE-6032-4B6C-B266-542159EBE6AD}" srcOrd="0" destOrd="0" presId="urn:microsoft.com/office/officeart/2008/layout/SquareAccentList"/>
    <dgm:cxn modelId="{25F81B5D-AC44-443D-B3A6-E44EBF7A324B}" type="presParOf" srcId="{6A8BF424-3AA8-4FAB-9726-D422AA5C9F06}" destId="{2FA8DBA4-883A-4B6E-904F-E18F237659F7}" srcOrd="1" destOrd="0" presId="urn:microsoft.com/office/officeart/2008/layout/SquareAccentList"/>
    <dgm:cxn modelId="{6660BCAA-E81D-494F-B2C2-C347D2594C65}" type="presParOf" srcId="{9035E792-15C0-4371-97F2-8A49FF3746F5}" destId="{A50F387C-8FAE-4A29-B951-E919C4975CB5}" srcOrd="1" destOrd="0" presId="urn:microsoft.com/office/officeart/2008/layout/SquareAccentList"/>
    <dgm:cxn modelId="{0CB70CC0-5043-460D-B7AB-5F95205B1981}" type="presParOf" srcId="{A50F387C-8FAE-4A29-B951-E919C4975CB5}" destId="{E36C84CB-6296-4654-8640-8417E233E2C0}" srcOrd="0" destOrd="0" presId="urn:microsoft.com/office/officeart/2008/layout/SquareAccentList"/>
    <dgm:cxn modelId="{A38F39D6-B1ED-4FD6-AD72-3B37A1CFD425}" type="presParOf" srcId="{E36C84CB-6296-4654-8640-8417E233E2C0}" destId="{DD29986F-573A-4F78-BE24-AE8EB7D676CD}" srcOrd="0" destOrd="0" presId="urn:microsoft.com/office/officeart/2008/layout/SquareAccentList"/>
    <dgm:cxn modelId="{FA905486-6FA5-4B13-AC9B-E84DBC7D0873}" type="presParOf" srcId="{E36C84CB-6296-4654-8640-8417E233E2C0}" destId="{382B154C-58FB-4CCC-B9F0-7F7778F9990F}" srcOrd="1" destOrd="0" presId="urn:microsoft.com/office/officeart/2008/layout/SquareAccentList"/>
    <dgm:cxn modelId="{5A6BD4AD-5789-48C0-8C28-BA47A314C718}" type="presParOf" srcId="{E36C84CB-6296-4654-8640-8417E233E2C0}" destId="{2F6A5C6C-8738-4797-BD7E-5B48106FA404}" srcOrd="2" destOrd="0" presId="urn:microsoft.com/office/officeart/2008/layout/SquareAccentList"/>
    <dgm:cxn modelId="{650E4246-5A35-45F9-AED4-F2BCA437C006}" type="presParOf" srcId="{A50F387C-8FAE-4A29-B951-E919C4975CB5}" destId="{54EB81E0-3ECE-4C2B-8EE8-5B6F628989F9}" srcOrd="1" destOrd="0" presId="urn:microsoft.com/office/officeart/2008/layout/SquareAccentList"/>
    <dgm:cxn modelId="{93397E9F-DAC6-4F8C-9022-A1C77D96DAEC}" type="presParOf" srcId="{54EB81E0-3ECE-4C2B-8EE8-5B6F628989F9}" destId="{A5181C86-13B9-4BA9-B3E2-7208CDCA642E}" srcOrd="0" destOrd="0" presId="urn:microsoft.com/office/officeart/2008/layout/SquareAccentList"/>
    <dgm:cxn modelId="{01460B32-CC41-4D6B-9E43-2FFF85653551}" type="presParOf" srcId="{A5181C86-13B9-4BA9-B3E2-7208CDCA642E}" destId="{32ECA179-7832-4720-85D5-4801109929E4}" srcOrd="0" destOrd="0" presId="urn:microsoft.com/office/officeart/2008/layout/SquareAccentList"/>
    <dgm:cxn modelId="{6B5A41CB-FD58-4CE6-8EF8-47F544844EB1}" type="presParOf" srcId="{A5181C86-13B9-4BA9-B3E2-7208CDCA642E}" destId="{D3983E1E-FCE0-4C7B-BAB6-8BEEB590BEF1}" srcOrd="1" destOrd="0" presId="urn:microsoft.com/office/officeart/2008/layout/SquareAccentList"/>
    <dgm:cxn modelId="{C5E406F6-7EB3-475F-B17A-8AFF1F3291A0}" type="presParOf" srcId="{54EB81E0-3ECE-4C2B-8EE8-5B6F628989F9}" destId="{1AEA130A-3E6C-4C9D-8925-3AEC547823B5}" srcOrd="1" destOrd="0" presId="urn:microsoft.com/office/officeart/2008/layout/SquareAccentList"/>
    <dgm:cxn modelId="{3A859565-4542-456A-8A34-F0798B6DE43C}" type="presParOf" srcId="{1AEA130A-3E6C-4C9D-8925-3AEC547823B5}" destId="{24E1DB94-62F3-47BA-A51C-7271A2895555}" srcOrd="0" destOrd="0" presId="urn:microsoft.com/office/officeart/2008/layout/SquareAccentList"/>
    <dgm:cxn modelId="{FED3BCC8-B437-4891-9563-9F6A338F5AFF}" type="presParOf" srcId="{1AEA130A-3E6C-4C9D-8925-3AEC547823B5}" destId="{55C0B160-C06E-425F-B717-49DC1B0EEA69}" srcOrd="1" destOrd="0" presId="urn:microsoft.com/office/officeart/2008/layout/SquareAccentList"/>
    <dgm:cxn modelId="{10C189D9-6E00-46C0-B2A8-236AA79E06BD}" type="presParOf" srcId="{54EB81E0-3ECE-4C2B-8EE8-5B6F628989F9}" destId="{D3C74683-23BB-422C-B86F-B3B78FE63F57}" srcOrd="2" destOrd="0" presId="urn:microsoft.com/office/officeart/2008/layout/SquareAccentList"/>
    <dgm:cxn modelId="{55641D00-863C-4367-B873-2E383D68331D}" type="presParOf" srcId="{D3C74683-23BB-422C-B86F-B3B78FE63F57}" destId="{C161A4AC-B78D-4642-BA09-5E2E56DAEC61}" srcOrd="0" destOrd="0" presId="urn:microsoft.com/office/officeart/2008/layout/SquareAccentList"/>
    <dgm:cxn modelId="{62C098D5-F622-46F7-B001-4A0A42354933}" type="presParOf" srcId="{D3C74683-23BB-422C-B86F-B3B78FE63F57}" destId="{178E0450-86F7-49F4-8851-92ED35B4A1E8}" srcOrd="1" destOrd="0" presId="urn:microsoft.com/office/officeart/2008/layout/SquareAccentList"/>
    <dgm:cxn modelId="{1A9AF769-CC41-4EC3-B916-DD952076C4F4}" type="presParOf" srcId="{54EB81E0-3ECE-4C2B-8EE8-5B6F628989F9}" destId="{6C4E7F31-CEAE-4277-8C54-7DED7BF5A6B9}" srcOrd="3" destOrd="0" presId="urn:microsoft.com/office/officeart/2008/layout/SquareAccentList"/>
    <dgm:cxn modelId="{1359E353-878C-40D6-BB6A-EE61C452B6C4}" type="presParOf" srcId="{6C4E7F31-CEAE-4277-8C54-7DED7BF5A6B9}" destId="{D2CDC7F1-643E-4DD5-9225-CD0729D58FB1}" srcOrd="0" destOrd="0" presId="urn:microsoft.com/office/officeart/2008/layout/SquareAccentList"/>
    <dgm:cxn modelId="{239A4B93-0077-4B6D-8D37-512993227952}" type="presParOf" srcId="{6C4E7F31-CEAE-4277-8C54-7DED7BF5A6B9}" destId="{53B6F565-4992-47FC-9E06-272D893C48CA}" srcOrd="1" destOrd="0" presId="urn:microsoft.com/office/officeart/2008/layout/SquareAccentList"/>
    <dgm:cxn modelId="{6BD7B415-CB1F-46D6-8719-4DB8E0BFA589}" type="presParOf" srcId="{54EB81E0-3ECE-4C2B-8EE8-5B6F628989F9}" destId="{F02EAFAC-E5F3-4BD2-8FFF-C4AC6F9582AA}" srcOrd="4" destOrd="0" presId="urn:microsoft.com/office/officeart/2008/layout/SquareAccentList"/>
    <dgm:cxn modelId="{B423652E-99A7-4389-A95D-61805796EB51}" type="presParOf" srcId="{F02EAFAC-E5F3-4BD2-8FFF-C4AC6F9582AA}" destId="{28EE6742-2392-494A-AA69-870E778796B4}" srcOrd="0" destOrd="0" presId="urn:microsoft.com/office/officeart/2008/layout/SquareAccentList"/>
    <dgm:cxn modelId="{9ABA5EA6-D911-4C41-B9E7-97B1106BC824}" type="presParOf" srcId="{F02EAFAC-E5F3-4BD2-8FFF-C4AC6F9582AA}" destId="{2803B572-0EAB-4163-B2FF-AA1F6062046B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E27ABB-7E76-458B-97DF-8A1CA9ECC14E}">
      <dsp:nvSpPr>
        <dsp:cNvPr id="0" name=""/>
        <dsp:cNvSpPr/>
      </dsp:nvSpPr>
      <dsp:spPr>
        <a:xfrm>
          <a:off x="373254" y="756034"/>
          <a:ext cx="3793069" cy="446243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5D0C69-2C45-49CD-88E1-531951D2C792}">
      <dsp:nvSpPr>
        <dsp:cNvPr id="0" name=""/>
        <dsp:cNvSpPr/>
      </dsp:nvSpPr>
      <dsp:spPr>
        <a:xfrm>
          <a:off x="373264" y="923624"/>
          <a:ext cx="278652" cy="27865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DC322C-5034-4645-B16D-C7B858DEC93A}">
      <dsp:nvSpPr>
        <dsp:cNvPr id="0" name=""/>
        <dsp:cNvSpPr/>
      </dsp:nvSpPr>
      <dsp:spPr>
        <a:xfrm>
          <a:off x="360661" y="0"/>
          <a:ext cx="3793069" cy="801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48260" rIns="72390" bIns="4826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800" b="1" kern="1200" dirty="0" smtClean="0">
              <a:solidFill>
                <a:srgbClr val="C00000"/>
              </a:solidFill>
            </a:rPr>
            <a:t>They need</a:t>
          </a:r>
          <a:endParaRPr lang="en-GB" sz="3800" b="1" kern="1200" dirty="0">
            <a:solidFill>
              <a:srgbClr val="C00000"/>
            </a:solidFill>
          </a:endParaRPr>
        </a:p>
      </dsp:txBody>
      <dsp:txXfrm>
        <a:off x="360661" y="0"/>
        <a:ext cx="3793069" cy="801640"/>
      </dsp:txXfrm>
    </dsp:sp>
    <dsp:sp modelId="{D3B4AC14-0F58-415B-AEE2-1D0D66C53C3F}">
      <dsp:nvSpPr>
        <dsp:cNvPr id="0" name=""/>
        <dsp:cNvSpPr/>
      </dsp:nvSpPr>
      <dsp:spPr>
        <a:xfrm>
          <a:off x="373267" y="1573156"/>
          <a:ext cx="278645" cy="27864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71BD56-3051-4231-A422-E32DFC3087E2}">
      <dsp:nvSpPr>
        <dsp:cNvPr id="0" name=""/>
        <dsp:cNvSpPr/>
      </dsp:nvSpPr>
      <dsp:spPr>
        <a:xfrm>
          <a:off x="638769" y="1387720"/>
          <a:ext cx="3527554" cy="6495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solidFill>
                <a:srgbClr val="0F5494"/>
              </a:solidFill>
            </a:rPr>
            <a:t>Technical documents</a:t>
          </a:r>
          <a:endParaRPr lang="en-GB" sz="1600" kern="1200" dirty="0">
            <a:solidFill>
              <a:srgbClr val="0F5494"/>
            </a:solidFill>
          </a:endParaRPr>
        </a:p>
      </dsp:txBody>
      <dsp:txXfrm>
        <a:off x="638769" y="1387720"/>
        <a:ext cx="3527554" cy="649523"/>
      </dsp:txXfrm>
    </dsp:sp>
    <dsp:sp modelId="{D040BF2D-F00D-4570-AD1A-8D3A7E694FEC}">
      <dsp:nvSpPr>
        <dsp:cNvPr id="0" name=""/>
        <dsp:cNvSpPr/>
      </dsp:nvSpPr>
      <dsp:spPr>
        <a:xfrm>
          <a:off x="373267" y="2366387"/>
          <a:ext cx="278645" cy="27864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791C09-C59D-4C6D-B877-59231C980BDD}">
      <dsp:nvSpPr>
        <dsp:cNvPr id="0" name=""/>
        <dsp:cNvSpPr/>
      </dsp:nvSpPr>
      <dsp:spPr>
        <a:xfrm>
          <a:off x="638769" y="2037244"/>
          <a:ext cx="3527554" cy="9369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solidFill>
                <a:srgbClr val="0F5494"/>
              </a:solidFill>
            </a:rPr>
            <a:t>Publications,  prototypes, deliverables</a:t>
          </a:r>
          <a:endParaRPr lang="en-GB" sz="1600" kern="1200" dirty="0">
            <a:solidFill>
              <a:srgbClr val="0F5494"/>
            </a:solidFill>
          </a:endParaRPr>
        </a:p>
      </dsp:txBody>
      <dsp:txXfrm>
        <a:off x="638769" y="2037244"/>
        <a:ext cx="3527554" cy="936938"/>
      </dsp:txXfrm>
    </dsp:sp>
    <dsp:sp modelId="{C193617C-2CFE-489C-9A02-479D4D6FD645}">
      <dsp:nvSpPr>
        <dsp:cNvPr id="0" name=""/>
        <dsp:cNvSpPr/>
      </dsp:nvSpPr>
      <dsp:spPr>
        <a:xfrm>
          <a:off x="373267" y="3159618"/>
          <a:ext cx="278645" cy="27864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950A58-F781-44F9-8340-E3210E00AF2B}">
      <dsp:nvSpPr>
        <dsp:cNvPr id="0" name=""/>
        <dsp:cNvSpPr/>
      </dsp:nvSpPr>
      <dsp:spPr>
        <a:xfrm>
          <a:off x="638769" y="2974182"/>
          <a:ext cx="3527554" cy="6495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solidFill>
                <a:srgbClr val="0F5494"/>
              </a:solidFill>
            </a:rPr>
            <a:t>Who did what?</a:t>
          </a:r>
          <a:endParaRPr lang="en-GB" sz="1600" kern="1200" dirty="0">
            <a:solidFill>
              <a:srgbClr val="0F5494"/>
            </a:solidFill>
          </a:endParaRPr>
        </a:p>
      </dsp:txBody>
      <dsp:txXfrm>
        <a:off x="638769" y="2974182"/>
        <a:ext cx="3527554" cy="649523"/>
      </dsp:txXfrm>
    </dsp:sp>
    <dsp:sp modelId="{9FDD23CE-6032-4B6C-B266-542159EBE6AD}">
      <dsp:nvSpPr>
        <dsp:cNvPr id="0" name=""/>
        <dsp:cNvSpPr/>
      </dsp:nvSpPr>
      <dsp:spPr>
        <a:xfrm>
          <a:off x="373267" y="4181309"/>
          <a:ext cx="278645" cy="27864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A8DBA4-883A-4B6E-904F-E18F237659F7}">
      <dsp:nvSpPr>
        <dsp:cNvPr id="0" name=""/>
        <dsp:cNvSpPr/>
      </dsp:nvSpPr>
      <dsp:spPr>
        <a:xfrm>
          <a:off x="638769" y="3623706"/>
          <a:ext cx="3527554" cy="13938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solidFill>
                <a:srgbClr val="0F5494"/>
              </a:solidFill>
            </a:rPr>
            <a:t>…any document proving that the work was done</a:t>
          </a:r>
          <a:endParaRPr lang="en-GB" sz="1600" kern="1200" dirty="0">
            <a:solidFill>
              <a:srgbClr val="0F5494"/>
            </a:solidFill>
          </a:endParaRPr>
        </a:p>
      </dsp:txBody>
      <dsp:txXfrm>
        <a:off x="638769" y="3623706"/>
        <a:ext cx="3527554" cy="1393858"/>
      </dsp:txXfrm>
    </dsp:sp>
    <dsp:sp modelId="{DD29986F-573A-4F78-BE24-AE8EB7D676CD}">
      <dsp:nvSpPr>
        <dsp:cNvPr id="0" name=""/>
        <dsp:cNvSpPr/>
      </dsp:nvSpPr>
      <dsp:spPr>
        <a:xfrm>
          <a:off x="4541837" y="801640"/>
          <a:ext cx="3793069" cy="446243"/>
        </a:xfrm>
        <a:prstGeom prst="rect">
          <a:avLst/>
        </a:prstGeom>
        <a:solidFill>
          <a:srgbClr val="0099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2B154C-58FB-4CCC-B9F0-7F7778F9990F}">
      <dsp:nvSpPr>
        <dsp:cNvPr id="0" name=""/>
        <dsp:cNvSpPr/>
      </dsp:nvSpPr>
      <dsp:spPr>
        <a:xfrm>
          <a:off x="4541874" y="969231"/>
          <a:ext cx="278652" cy="27865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6A5C6C-8738-4797-BD7E-5B48106FA404}">
      <dsp:nvSpPr>
        <dsp:cNvPr id="0" name=""/>
        <dsp:cNvSpPr/>
      </dsp:nvSpPr>
      <dsp:spPr>
        <a:xfrm>
          <a:off x="4583182" y="0"/>
          <a:ext cx="3793069" cy="801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48260" rIns="72390" bIns="4826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800" kern="1200" dirty="0" smtClean="0">
              <a:solidFill>
                <a:srgbClr val="0F5494"/>
              </a:solidFill>
            </a:rPr>
            <a:t>They</a:t>
          </a:r>
          <a:r>
            <a:rPr lang="en-GB" sz="3800" kern="1200" dirty="0" smtClean="0"/>
            <a:t> </a:t>
          </a:r>
          <a:r>
            <a:rPr lang="en-GB" sz="3800" b="1" kern="1200" dirty="0" smtClean="0">
              <a:solidFill>
                <a:srgbClr val="009900"/>
              </a:solidFill>
            </a:rPr>
            <a:t>don't need</a:t>
          </a:r>
          <a:endParaRPr lang="en-GB" sz="3800" b="1" kern="1200" dirty="0">
            <a:solidFill>
              <a:srgbClr val="009900"/>
            </a:solidFill>
          </a:endParaRPr>
        </a:p>
      </dsp:txBody>
      <dsp:txXfrm>
        <a:off x="4583182" y="0"/>
        <a:ext cx="3793069" cy="801640"/>
      </dsp:txXfrm>
    </dsp:sp>
    <dsp:sp modelId="{32ECA179-7832-4720-85D5-4801109929E4}">
      <dsp:nvSpPr>
        <dsp:cNvPr id="0" name=""/>
        <dsp:cNvSpPr/>
      </dsp:nvSpPr>
      <dsp:spPr>
        <a:xfrm>
          <a:off x="4541869" y="1618762"/>
          <a:ext cx="278645" cy="27864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983E1E-FCE0-4C7B-BAB6-8BEEB590BEF1}">
      <dsp:nvSpPr>
        <dsp:cNvPr id="0" name=""/>
        <dsp:cNvSpPr/>
      </dsp:nvSpPr>
      <dsp:spPr>
        <a:xfrm>
          <a:off x="4819599" y="1387720"/>
          <a:ext cx="3527554" cy="6495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solidFill>
                <a:srgbClr val="0F5494"/>
              </a:solidFill>
            </a:rPr>
            <a:t>Time-sheets</a:t>
          </a:r>
          <a:endParaRPr lang="en-GB" sz="1600" kern="1200" dirty="0">
            <a:solidFill>
              <a:srgbClr val="0F5494"/>
            </a:solidFill>
          </a:endParaRPr>
        </a:p>
      </dsp:txBody>
      <dsp:txXfrm>
        <a:off x="4819599" y="1387720"/>
        <a:ext cx="3527554" cy="649523"/>
      </dsp:txXfrm>
    </dsp:sp>
    <dsp:sp modelId="{24E1DB94-62F3-47BA-A51C-7271A2895555}">
      <dsp:nvSpPr>
        <dsp:cNvPr id="0" name=""/>
        <dsp:cNvSpPr/>
      </dsp:nvSpPr>
      <dsp:spPr>
        <a:xfrm>
          <a:off x="4554475" y="2222680"/>
          <a:ext cx="278645" cy="27864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C0B160-C06E-425F-B717-49DC1B0EEA69}">
      <dsp:nvSpPr>
        <dsp:cNvPr id="0" name=""/>
        <dsp:cNvSpPr/>
      </dsp:nvSpPr>
      <dsp:spPr>
        <a:xfrm>
          <a:off x="4819599" y="2037244"/>
          <a:ext cx="3527554" cy="6495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solidFill>
                <a:srgbClr val="0F5494"/>
              </a:solidFill>
            </a:rPr>
            <a:t>Pay-slips</a:t>
          </a:r>
          <a:endParaRPr lang="en-GB" sz="1600" kern="1200" dirty="0">
            <a:solidFill>
              <a:srgbClr val="0F5494"/>
            </a:solidFill>
          </a:endParaRPr>
        </a:p>
      </dsp:txBody>
      <dsp:txXfrm>
        <a:off x="4819599" y="2037244"/>
        <a:ext cx="3527554" cy="649523"/>
      </dsp:txXfrm>
    </dsp:sp>
    <dsp:sp modelId="{C161A4AC-B78D-4642-BA09-5E2E56DAEC61}">
      <dsp:nvSpPr>
        <dsp:cNvPr id="0" name=""/>
        <dsp:cNvSpPr/>
      </dsp:nvSpPr>
      <dsp:spPr>
        <a:xfrm>
          <a:off x="4554475" y="2872204"/>
          <a:ext cx="278645" cy="27864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8E0450-86F7-49F4-8851-92ED35B4A1E8}">
      <dsp:nvSpPr>
        <dsp:cNvPr id="0" name=""/>
        <dsp:cNvSpPr/>
      </dsp:nvSpPr>
      <dsp:spPr>
        <a:xfrm>
          <a:off x="4819599" y="2686768"/>
          <a:ext cx="3527554" cy="6495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solidFill>
                <a:srgbClr val="0F5494"/>
              </a:solidFill>
            </a:rPr>
            <a:t>Depreciation policy</a:t>
          </a:r>
        </a:p>
      </dsp:txBody>
      <dsp:txXfrm>
        <a:off x="4819599" y="2686768"/>
        <a:ext cx="3527554" cy="649523"/>
      </dsp:txXfrm>
    </dsp:sp>
    <dsp:sp modelId="{D2CDC7F1-643E-4DD5-9225-CD0729D58FB1}">
      <dsp:nvSpPr>
        <dsp:cNvPr id="0" name=""/>
        <dsp:cNvSpPr/>
      </dsp:nvSpPr>
      <dsp:spPr>
        <a:xfrm>
          <a:off x="4554475" y="3521728"/>
          <a:ext cx="278645" cy="27864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B6F565-4992-47FC-9E06-272D893C48CA}">
      <dsp:nvSpPr>
        <dsp:cNvPr id="0" name=""/>
        <dsp:cNvSpPr/>
      </dsp:nvSpPr>
      <dsp:spPr>
        <a:xfrm>
          <a:off x="4819599" y="3336291"/>
          <a:ext cx="3527554" cy="6495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solidFill>
                <a:srgbClr val="0F5494"/>
              </a:solidFill>
            </a:rPr>
            <a:t>Invoices</a:t>
          </a:r>
        </a:p>
      </dsp:txBody>
      <dsp:txXfrm>
        <a:off x="4819599" y="3336291"/>
        <a:ext cx="3527554" cy="649523"/>
      </dsp:txXfrm>
    </dsp:sp>
    <dsp:sp modelId="{28EE6742-2392-494A-AA69-870E778796B4}">
      <dsp:nvSpPr>
        <dsp:cNvPr id="0" name=""/>
        <dsp:cNvSpPr/>
      </dsp:nvSpPr>
      <dsp:spPr>
        <a:xfrm>
          <a:off x="4554475" y="4171252"/>
          <a:ext cx="278645" cy="27864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03B572-0EAB-4163-B2FF-AA1F6062046B}">
      <dsp:nvSpPr>
        <dsp:cNvPr id="0" name=""/>
        <dsp:cNvSpPr/>
      </dsp:nvSpPr>
      <dsp:spPr>
        <a:xfrm>
          <a:off x="4819599" y="3985815"/>
          <a:ext cx="3527554" cy="6495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600" kern="1200" dirty="0" smtClean="0">
              <a:solidFill>
                <a:srgbClr val="0F5494"/>
              </a:solidFill>
            </a:rPr>
            <a:t>…</a:t>
          </a:r>
          <a:r>
            <a:rPr lang="fr-BE" sz="1600" kern="1200" dirty="0" err="1" smtClean="0">
              <a:solidFill>
                <a:srgbClr val="0F5494"/>
              </a:solidFill>
            </a:rPr>
            <a:t>any</a:t>
          </a:r>
          <a:r>
            <a:rPr lang="fr-BE" sz="1600" kern="1200" dirty="0" smtClean="0">
              <a:solidFill>
                <a:srgbClr val="0F5494"/>
              </a:solidFill>
            </a:rPr>
            <a:t> document </a:t>
          </a:r>
          <a:r>
            <a:rPr lang="fr-BE" sz="1600" kern="1200" dirty="0" err="1" smtClean="0">
              <a:solidFill>
                <a:srgbClr val="0F5494"/>
              </a:solidFill>
            </a:rPr>
            <a:t>proving</a:t>
          </a:r>
          <a:r>
            <a:rPr lang="fr-BE" sz="1600" kern="1200" dirty="0" smtClean="0">
              <a:solidFill>
                <a:srgbClr val="0F5494"/>
              </a:solidFill>
            </a:rPr>
            <a:t> the </a:t>
          </a:r>
          <a:r>
            <a:rPr lang="fr-BE" sz="1600" kern="1200" dirty="0" err="1" smtClean="0">
              <a:solidFill>
                <a:srgbClr val="0F5494"/>
              </a:solidFill>
            </a:rPr>
            <a:t>actual</a:t>
          </a:r>
          <a:r>
            <a:rPr lang="fr-BE" sz="1600" kern="1200" dirty="0" smtClean="0">
              <a:solidFill>
                <a:srgbClr val="0F5494"/>
              </a:solidFill>
            </a:rPr>
            <a:t> </a:t>
          </a:r>
          <a:r>
            <a:rPr lang="fr-BE" sz="1600" kern="1200" dirty="0" err="1" smtClean="0">
              <a:solidFill>
                <a:srgbClr val="0F5494"/>
              </a:solidFill>
            </a:rPr>
            <a:t>costs</a:t>
          </a:r>
          <a:r>
            <a:rPr lang="fr-BE" sz="1600" kern="1200" dirty="0" smtClean="0">
              <a:solidFill>
                <a:srgbClr val="0F5494"/>
              </a:solidFill>
            </a:rPr>
            <a:t> </a:t>
          </a:r>
          <a:r>
            <a:rPr lang="fr-BE" sz="1600" kern="1200" dirty="0" err="1" smtClean="0">
              <a:solidFill>
                <a:srgbClr val="0F5494"/>
              </a:solidFill>
            </a:rPr>
            <a:t>incurred</a:t>
          </a:r>
          <a:endParaRPr lang="en-GB" sz="1600" kern="1200" dirty="0" smtClean="0">
            <a:solidFill>
              <a:srgbClr val="0F5494"/>
            </a:solidFill>
          </a:endParaRPr>
        </a:p>
      </dsp:txBody>
      <dsp:txXfrm>
        <a:off x="4819599" y="3985815"/>
        <a:ext cx="3527554" cy="6495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890665" cy="494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08" tIns="45304" rIns="90608" bIns="45304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6868" y="0"/>
            <a:ext cx="2890665" cy="494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08" tIns="45304" rIns="90608" bIns="45304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376903"/>
            <a:ext cx="2890665" cy="49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08" tIns="45304" rIns="90608" bIns="45304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6868" y="9376903"/>
            <a:ext cx="2890665" cy="49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08" tIns="45304" rIns="90608" bIns="45304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5EC7A9CE-B5D3-4830-AA57-DD8049CE9F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67662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890665" cy="494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08" tIns="45304" rIns="90608" bIns="45304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6868" y="0"/>
            <a:ext cx="2890665" cy="494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08" tIns="45304" rIns="90608" bIns="45304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66775" y="739775"/>
            <a:ext cx="4937125" cy="3703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598" y="4689243"/>
            <a:ext cx="5335894" cy="4442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08" tIns="45304" rIns="90608" bIns="453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376903"/>
            <a:ext cx="2890665" cy="49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08" tIns="45304" rIns="90608" bIns="45304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6868" y="9376903"/>
            <a:ext cx="2890665" cy="49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08" tIns="45304" rIns="90608" bIns="45304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36441B25-C4D1-47DB-817D-B9C4FC5392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99238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441B25-C4D1-47DB-817D-B9C4FC5392F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04139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441B25-C4D1-47DB-817D-B9C4FC5392F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24315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441B25-C4D1-47DB-817D-B9C4FC5392F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00455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441B25-C4D1-47DB-817D-B9C4FC5392F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1369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441B25-C4D1-47DB-817D-B9C4FC5392F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99935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441B25-C4D1-47DB-817D-B9C4FC5392F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18607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441B25-C4D1-47DB-817D-B9C4FC5392F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06905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441B25-C4D1-47DB-817D-B9C4FC5392F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62741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441B25-C4D1-47DB-817D-B9C4FC5392F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14474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441B25-C4D1-47DB-817D-B9C4FC5392F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63793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441B25-C4D1-47DB-817D-B9C4FC5392F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569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441B25-C4D1-47DB-817D-B9C4FC5392F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59952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441B25-C4D1-47DB-817D-B9C4FC5392F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12969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441B25-C4D1-47DB-817D-B9C4FC5392F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56413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441B25-C4D1-47DB-817D-B9C4FC5392F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5837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441B25-C4D1-47DB-817D-B9C4FC5392F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26833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441B25-C4D1-47DB-817D-B9C4FC5392F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74806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441B25-C4D1-47DB-817D-B9C4FC5392F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99028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441B25-C4D1-47DB-817D-B9C4FC5392F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3161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06529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71146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599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pn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3376"/>
            <a:ext cx="9144000" cy="5754624"/>
          </a:xfrm>
          <a:prstGeom prst="rect">
            <a:avLst/>
          </a:prstGeom>
        </p:spPr>
      </p:pic>
      <p:pic>
        <p:nvPicPr>
          <p:cNvPr id="5" name="Picture 6" descr="LOGO CE-EN-quadri.eps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6000" y="332656"/>
            <a:ext cx="1584325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4230000" y="6429118"/>
            <a:ext cx="684213" cy="456142"/>
          </a:xfrm>
          <a:prstGeom prst="rect">
            <a:avLst/>
          </a:prstGeom>
          <a:solidFill>
            <a:srgbClr val="13317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4173092" y="6388471"/>
            <a:ext cx="846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900" b="0" i="1" dirty="0" err="1" smtClean="0">
                <a:solidFill>
                  <a:schemeClr val="bg1"/>
                </a:solidFill>
                <a:latin typeface="EC Square Sans Pro Light" panose="020B0506000000020004" pitchFamily="34" charset="0"/>
              </a:rPr>
              <a:t>Research</a:t>
            </a:r>
            <a:r>
              <a:rPr lang="fr-BE" sz="900" b="0" i="1" dirty="0" smtClean="0">
                <a:solidFill>
                  <a:schemeClr val="bg1"/>
                </a:solidFill>
                <a:latin typeface="EC Square Sans Pro Light" panose="020B0506000000020004" pitchFamily="34" charset="0"/>
              </a:rPr>
              <a:t> and Innovation </a:t>
            </a:r>
            <a:endParaRPr lang="en-GB" sz="900" b="0" i="1" dirty="0" err="1" smtClean="0">
              <a:solidFill>
                <a:schemeClr val="bg1"/>
              </a:solidFill>
              <a:latin typeface="EC Square Sans Pro Light" panose="020B0506000000020004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0" y="4685074"/>
            <a:ext cx="2051720" cy="400110"/>
          </a:xfrm>
          <a:prstGeom prst="rect">
            <a:avLst/>
          </a:prstGeom>
          <a:solidFill>
            <a:schemeClr val="accent6"/>
          </a:solidFill>
        </p:spPr>
        <p:txBody>
          <a:bodyPr wrap="square" lIns="0" rtlCol="0" anchor="ctr" anchorCtr="0">
            <a:spAutoFit/>
          </a:bodyPr>
          <a:lstStyle/>
          <a:p>
            <a:pPr marL="444500"/>
            <a:r>
              <a:rPr lang="en-GB" sz="2000" b="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n-GB" sz="2000" b="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HorizonEU</a:t>
            </a:r>
            <a:r>
              <a:rPr lang="en-GB" sz="20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0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58914" y="2624386"/>
            <a:ext cx="3960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chemeClr val="accent6"/>
                </a:solidFill>
              </a:rPr>
              <a:t>Commission proposal for</a:t>
            </a:r>
            <a:endParaRPr lang="en-GB" sz="2000" b="0" dirty="0" err="1" smtClean="0">
              <a:solidFill>
                <a:schemeClr val="accent6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361627" y="3645024"/>
            <a:ext cx="46575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  <a:latin typeface="+mn-lt"/>
              </a:rPr>
              <a:t>THE NEXT EU RESEARCH &amp; INNOVATION  </a:t>
            </a:r>
            <a:r>
              <a:rPr lang="en-US" sz="1500" dirty="0" smtClean="0">
                <a:solidFill>
                  <a:srgbClr val="00B0F0"/>
                </a:solidFill>
                <a:latin typeface="+mn-lt"/>
              </a:rPr>
              <a:t>PROGRAMME (2021 – 2027)</a:t>
            </a:r>
            <a:endParaRPr lang="en-GB" sz="1500" dirty="0" err="1" smtClean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67913" y="5351661"/>
            <a:ext cx="4914642" cy="2524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 baseline="0"/>
            </a:lvl1pPr>
            <a:lvl5pPr>
              <a:defRPr/>
            </a:lvl5pPr>
          </a:lstStyle>
          <a:p>
            <a:pPr lvl="0"/>
            <a:r>
              <a:rPr lang="fr-BE" dirty="0" smtClean="0"/>
              <a:t>Speaker Name</a:t>
            </a:r>
          </a:p>
          <a:p>
            <a:pPr lvl="0"/>
            <a:endParaRPr lang="fr-BE" dirty="0" smtClean="0"/>
          </a:p>
          <a:p>
            <a:pPr lvl="0"/>
            <a:endParaRPr lang="en-GB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70664" y="5604099"/>
            <a:ext cx="4914642" cy="2086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0" baseline="0"/>
            </a:lvl1pPr>
            <a:lvl5pPr>
              <a:defRPr/>
            </a:lvl5pPr>
          </a:lstStyle>
          <a:p>
            <a:pPr lvl="0"/>
            <a:r>
              <a:rPr lang="fr-BE" dirty="0" smtClean="0"/>
              <a:t>Name of the Event</a:t>
            </a:r>
          </a:p>
          <a:p>
            <a:pPr lvl="0"/>
            <a:endParaRPr lang="fr-BE" dirty="0" smtClean="0"/>
          </a:p>
          <a:p>
            <a:pPr lvl="0"/>
            <a:endParaRPr lang="en-GB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355802" y="2892670"/>
            <a:ext cx="43197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6"/>
                </a:solidFill>
                <a:latin typeface="+mj-lt"/>
              </a:rPr>
              <a:t>Horizon Europe</a:t>
            </a:r>
            <a:endParaRPr lang="en-GB" sz="4000" b="0" dirty="0" err="1" smtClean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370664" y="5843364"/>
            <a:ext cx="4914642" cy="353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0" baseline="0"/>
            </a:lvl1pPr>
            <a:lvl5pPr>
              <a:defRPr/>
            </a:lvl5pPr>
          </a:lstStyle>
          <a:p>
            <a:pPr lvl="0"/>
            <a:r>
              <a:rPr lang="fr-BE" dirty="0" smtClean="0"/>
              <a:t>Date of the Event</a:t>
            </a:r>
          </a:p>
          <a:p>
            <a:pPr lvl="0"/>
            <a:endParaRPr lang="fr-BE" dirty="0" smtClean="0"/>
          </a:p>
          <a:p>
            <a:pPr lvl="0"/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9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LOGO CE-EN-quadri.eps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11513" y="548680"/>
            <a:ext cx="2304256" cy="16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72265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1125538"/>
            <a:ext cx="9144000" cy="5732462"/>
          </a:xfrm>
          <a:prstGeom prst="rect">
            <a:avLst/>
          </a:prstGeom>
          <a:solidFill>
            <a:srgbClr val="0F5494"/>
          </a:solidFill>
          <a:ln w="73025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6000" y="309600"/>
            <a:ext cx="1584325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4230000" y="6669360"/>
            <a:ext cx="684213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39952" y="1700808"/>
            <a:ext cx="4536504" cy="2016224"/>
          </a:xfrm>
        </p:spPr>
        <p:txBody>
          <a:bodyPr/>
          <a:lstStyle>
            <a:lvl1pPr indent="0">
              <a:defRPr sz="4800">
                <a:solidFill>
                  <a:srgbClr val="FFD624"/>
                </a:solidFill>
              </a:defRPr>
            </a:lvl1pPr>
          </a:lstStyle>
          <a:p>
            <a:r>
              <a:rPr lang="en-GB" dirty="0" smtClean="0"/>
              <a:t>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7544" y="3933056"/>
            <a:ext cx="3744416" cy="1872208"/>
          </a:xfrm>
        </p:spPr>
        <p:txBody>
          <a:bodyPr/>
          <a:lstStyle>
            <a:lvl1pPr marL="0" indent="0">
              <a:buNone/>
              <a:defRPr sz="3000" b="1" i="0">
                <a:solidFill>
                  <a:schemeClr val="bg1"/>
                </a:solidFill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BB59E6E-B967-488E-B209-8B7FA0D7AF9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57326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7013" y="6145213"/>
            <a:ext cx="224313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980728"/>
            <a:ext cx="8229600" cy="936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577013" y="116632"/>
            <a:ext cx="2133600" cy="476250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37126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67544" y="6297439"/>
            <a:ext cx="2133600" cy="47625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37EC8A20-BA03-4FF7-8742-03D8AD4CA4F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94476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88F9B-71EE-4D5C-B44E-012EF44E925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63019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CDD1B-50E0-44E8-82B7-F85F69F6D40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55672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8177A-0CE3-43B6-B11B-ED2E8AEAD8D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4348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55DDF-6655-40F2-8D9E-CA15739A7EC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85648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BFC62-E3CF-4012-8A8B-ABF1C18EA0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71057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800BF-55FD-4017-8F82-94A8DE4F575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05373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47253-C9BC-4251-8AE3-8910CE9253F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9899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7013" y="6021288"/>
            <a:ext cx="224313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98375-5C84-4176-84A5-B6A3E0825F0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11897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1123950"/>
            <a:ext cx="2058988" cy="4897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23950"/>
            <a:ext cx="6029325" cy="48974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C7773-6390-40B5-8F3A-46FD9E5B709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07947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1125962"/>
            <a:ext cx="9144000" cy="5732038"/>
          </a:xfrm>
          <a:prstGeom prst="rect">
            <a:avLst/>
          </a:prstGeom>
          <a:solidFill>
            <a:srgbClr val="0F5494"/>
          </a:solidFill>
          <a:ln w="635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lIns="88849" tIns="44425" rIns="88849" bIns="44425" anchor="ctr"/>
          <a:lstStyle>
            <a:lvl1pPr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altLang="en-US" sz="2309" smtClean="0">
                <a:solidFill>
                  <a:srgbClr val="FFFFFF"/>
                </a:solidFill>
                <a:latin typeface="Calibri" pitchFamily="34" charset="0"/>
              </a:rPr>
              <a:t>                             </a:t>
            </a:r>
          </a:p>
        </p:txBody>
      </p:sp>
      <p:pic>
        <p:nvPicPr>
          <p:cNvPr id="5" name="Picture 3" descr="C:\DOCUME~1\lenain\LOCALS~1\Temp\7zECC.tmp\Footer Box RTD EN Cyan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055" y="6437564"/>
            <a:ext cx="686886" cy="456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1566535" y="2188570"/>
            <a:ext cx="7110492" cy="905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849" tIns="44425" rIns="88849" bIns="44425">
            <a:spAutoFit/>
          </a:bodyPr>
          <a:lstStyle>
            <a:lvl1pPr>
              <a:defRPr sz="2400" b="1">
                <a:solidFill>
                  <a:schemeClr val="bg1"/>
                </a:solidFill>
                <a:latin typeface="Calibri" pitchFamily="34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Calibri" pitchFamily="34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Calibri" pitchFamily="34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Calibri" pitchFamily="34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Calibri" pitchFamily="34" charset="0"/>
              </a:defRPr>
            </a:lvl5pPr>
            <a:lvl6pPr marL="2514600" indent="-228600" defTabSz="3937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b="1">
                <a:solidFill>
                  <a:schemeClr val="bg1"/>
                </a:solidFill>
                <a:latin typeface="Calibri" pitchFamily="34" charset="0"/>
              </a:defRPr>
            </a:lvl6pPr>
            <a:lvl7pPr marL="2971800" indent="-228600" defTabSz="3937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b="1">
                <a:solidFill>
                  <a:schemeClr val="bg1"/>
                </a:solidFill>
                <a:latin typeface="Calibri" pitchFamily="34" charset="0"/>
              </a:defRPr>
            </a:lvl7pPr>
            <a:lvl8pPr marL="3429000" indent="-228600" defTabSz="3937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b="1">
                <a:solidFill>
                  <a:schemeClr val="bg1"/>
                </a:solidFill>
                <a:latin typeface="Calibri" pitchFamily="34" charset="0"/>
              </a:defRPr>
            </a:lvl8pPr>
            <a:lvl9pPr marL="3886200" indent="-228600" defTabSz="3937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b="1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defTabSz="382532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GB" sz="5302" dirty="0" smtClean="0">
                <a:solidFill>
                  <a:srgbClr val="FFD62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HORIZON 2020</a:t>
            </a:r>
          </a:p>
        </p:txBody>
      </p:sp>
      <p:grpSp>
        <p:nvGrpSpPr>
          <p:cNvPr id="7" name="Group 7"/>
          <p:cNvGrpSpPr>
            <a:grpSpLocks/>
          </p:cNvGrpSpPr>
          <p:nvPr userDrawn="1"/>
        </p:nvGrpSpPr>
        <p:grpSpPr bwMode="auto">
          <a:xfrm>
            <a:off x="-9502" y="1125962"/>
            <a:ext cx="9144001" cy="2594607"/>
            <a:chOff x="-9525" y="1125538"/>
            <a:chExt cx="9144000" cy="2595563"/>
          </a:xfrm>
        </p:grpSpPr>
        <p:pic>
          <p:nvPicPr>
            <p:cNvPr id="8" name="Picture 6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525" y="1125538"/>
              <a:ext cx="9144000" cy="2595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itle 1"/>
            <p:cNvSpPr txBox="1">
              <a:spLocks/>
            </p:cNvSpPr>
            <p:nvPr userDrawn="1"/>
          </p:nvSpPr>
          <p:spPr bwMode="auto">
            <a:xfrm>
              <a:off x="4219032" y="2087711"/>
              <a:ext cx="4673811" cy="862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449263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49263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49263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49263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49263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en-GB" sz="4703" dirty="0" smtClean="0">
                  <a:solidFill>
                    <a:srgbClr val="FFE161"/>
                  </a:solidFill>
                  <a:latin typeface="EC Square Sans Pro Medium" pitchFamily="34" charset="0"/>
                  <a:ea typeface="Verdana" pitchFamily="34" charset="0"/>
                  <a:cs typeface="Verdana" pitchFamily="34" charset="0"/>
                </a:rPr>
                <a:t>HORIZON 2020</a:t>
              </a:r>
            </a:p>
          </p:txBody>
        </p:sp>
      </p:grpSp>
      <p:pic>
        <p:nvPicPr>
          <p:cNvPr id="11" name="Picture 2" descr="C:\DOCUME~1\lenain\LOCALS~1\Temp\7zECB.tmp\LOGO-CE for RTD EN Positive Cyan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202" y="323967"/>
            <a:ext cx="1812239" cy="1396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247076" y="4168384"/>
            <a:ext cx="8649893" cy="882671"/>
          </a:xfrm>
          <a:prstGeom prst="rect">
            <a:avLst/>
          </a:prstGeom>
        </p:spPr>
        <p:txBody>
          <a:bodyPr lIns="103904" tIns="51952" rIns="103904" bIns="51952"/>
          <a:lstStyle>
            <a:lvl1pPr marL="0" marR="0" indent="0" algn="ctr" defTabSz="38253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 sz="2309" b="1" baseline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2393156" y="5586967"/>
            <a:ext cx="4356100" cy="394384"/>
          </a:xfrm>
          <a:prstGeom prst="rect">
            <a:avLst/>
          </a:prstGeom>
        </p:spPr>
        <p:txBody>
          <a:bodyPr lIns="103904" tIns="51952" rIns="103904" bIns="51952"/>
          <a:lstStyle>
            <a:lvl1pPr algn="ctr">
              <a:defRPr sz="1796" baseline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534831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7013" y="6145213"/>
            <a:ext cx="224313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42984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125962"/>
            <a:ext cx="9144000" cy="5732038"/>
          </a:xfrm>
          <a:prstGeom prst="rect">
            <a:avLst/>
          </a:prstGeom>
          <a:solidFill>
            <a:srgbClr val="0F5494"/>
          </a:solidFill>
          <a:ln w="635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lIns="88989" tIns="44495" rIns="88989" bIns="44495" anchor="ctr"/>
          <a:lstStyle>
            <a:lvl1pPr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7439" smtClean="0">
                <a:solidFill>
                  <a:srgbClr val="FFFFFF"/>
                </a:solidFill>
              </a:rPr>
              <a:t>                             </a:t>
            </a:r>
          </a:p>
        </p:txBody>
      </p:sp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02" y="1098605"/>
            <a:ext cx="9144001" cy="2596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DOCUME~1\lenain\LOCALS~1\Temp\7zECB.tmp\LOGO-CE for RTD EN Positive Cya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202" y="323967"/>
            <a:ext cx="1812239" cy="1396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4219055" y="2060424"/>
            <a:ext cx="4673812" cy="863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989" tIns="44495" rIns="88989" bIns="44495"/>
          <a:lstStyle>
            <a:lvl1pPr defTabSz="44926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GB" sz="4703" smtClean="0">
                <a:solidFill>
                  <a:srgbClr val="FFD624"/>
                </a:solidFill>
                <a:latin typeface="EC Square Sans Pro Medium" pitchFamily="34" charset="0"/>
                <a:ea typeface="Verdana" pitchFamily="34" charset="0"/>
                <a:cs typeface="Verdana" pitchFamily="34" charset="0"/>
              </a:rPr>
              <a:t>HORIZON 2020</a:t>
            </a:r>
          </a:p>
        </p:txBody>
      </p:sp>
      <p:pic>
        <p:nvPicPr>
          <p:cNvPr id="8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055" y="6430365"/>
            <a:ext cx="686886" cy="463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51523" y="3933056"/>
            <a:ext cx="8640960" cy="1224136"/>
          </a:xfrm>
          <a:prstGeom prst="rect">
            <a:avLst/>
          </a:prstGeom>
        </p:spPr>
        <p:txBody>
          <a:bodyPr lIns="104068" tIns="52034" rIns="104068" bIns="52034"/>
          <a:lstStyle>
            <a:lvl1pPr algn="ctr">
              <a:defRPr sz="3506">
                <a:solidFill>
                  <a:srgbClr val="FFD624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51523" y="5389752"/>
            <a:ext cx="8640960" cy="919568"/>
          </a:xfrm>
          <a:prstGeom prst="rect">
            <a:avLst/>
          </a:prstGeom>
        </p:spPr>
        <p:txBody>
          <a:bodyPr lIns="104068" tIns="52034" rIns="104068" bIns="52034"/>
          <a:lstStyle>
            <a:lvl1pPr marL="0" indent="0" algn="ctr">
              <a:spcBef>
                <a:spcPts val="0"/>
              </a:spcBef>
              <a:buNone/>
              <a:defRPr sz="1967" b="0" i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3pPr marL="222468" indent="-222468" algn="l">
              <a:defRPr sz="2907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3" descr="C:\DOCUME~1\lenain\LOCALS~1\Temp\7zECC.tmp\Footer Box RTD EN Cyan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055" y="6437564"/>
            <a:ext cx="686886" cy="456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605753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300"/>
            <a:ext cx="9144000" cy="6858000"/>
          </a:xfrm>
          <a:prstGeom prst="rect">
            <a:avLst/>
          </a:prstGeom>
        </p:spPr>
      </p:pic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7013" y="6021288"/>
            <a:ext cx="224313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11560" y="1071024"/>
            <a:ext cx="7920880" cy="343809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8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Enter your testimonial here</a:t>
            </a:r>
            <a:endParaRPr lang="en-GB" dirty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3745335" y="4888209"/>
            <a:ext cx="5074815" cy="9890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sz="2400" b="0" i="1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 of the speaker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4609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" y="-99392"/>
            <a:ext cx="9143184" cy="68580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5805264"/>
            <a:ext cx="9143592" cy="10527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7013" y="6021288"/>
            <a:ext cx="224313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9433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LOGO CE-EN-quadri.eps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11513" y="548680"/>
            <a:ext cx="2304256" cy="16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76109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3376"/>
            <a:ext cx="9144000" cy="5754624"/>
          </a:xfrm>
          <a:prstGeom prst="rect">
            <a:avLst/>
          </a:prstGeom>
        </p:spPr>
      </p:pic>
      <p:pic>
        <p:nvPicPr>
          <p:cNvPr id="5" name="Picture 6" descr="LOGO CE-EN-quadri.eps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6000" y="332656"/>
            <a:ext cx="1584325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4230000" y="6429118"/>
            <a:ext cx="684213" cy="456142"/>
          </a:xfrm>
          <a:prstGeom prst="rect">
            <a:avLst/>
          </a:prstGeom>
          <a:solidFill>
            <a:srgbClr val="13317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4173092" y="6388471"/>
            <a:ext cx="846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900" b="0" i="1" dirty="0" err="1" smtClean="0">
                <a:solidFill>
                  <a:schemeClr val="bg1"/>
                </a:solidFill>
                <a:latin typeface="EC Square Sans Pro Light" panose="020B0506000000020004" pitchFamily="34" charset="0"/>
              </a:rPr>
              <a:t>Research</a:t>
            </a:r>
            <a:r>
              <a:rPr lang="fr-BE" sz="900" b="0" i="1" dirty="0" smtClean="0">
                <a:solidFill>
                  <a:schemeClr val="bg1"/>
                </a:solidFill>
                <a:latin typeface="EC Square Sans Pro Light" panose="020B0506000000020004" pitchFamily="34" charset="0"/>
              </a:rPr>
              <a:t> and Innovation </a:t>
            </a:r>
            <a:endParaRPr lang="en-GB" sz="900" b="0" i="1" dirty="0" err="1" smtClean="0">
              <a:solidFill>
                <a:schemeClr val="bg1"/>
              </a:solidFill>
              <a:latin typeface="EC Square Sans Pro Light" panose="020B0506000000020004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0" y="4685074"/>
            <a:ext cx="2051720" cy="400110"/>
          </a:xfrm>
          <a:prstGeom prst="rect">
            <a:avLst/>
          </a:prstGeom>
          <a:solidFill>
            <a:schemeClr val="accent6"/>
          </a:solidFill>
        </p:spPr>
        <p:txBody>
          <a:bodyPr wrap="square" lIns="0" rtlCol="0" anchor="ctr" anchorCtr="0">
            <a:spAutoFit/>
          </a:bodyPr>
          <a:lstStyle/>
          <a:p>
            <a:pPr marL="444500"/>
            <a:r>
              <a:rPr lang="en-GB" sz="2000" b="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n-GB" sz="2000" b="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HorizonEU</a:t>
            </a:r>
            <a:r>
              <a:rPr lang="en-GB" sz="20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0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361627" y="3645024"/>
            <a:ext cx="46575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  <a:latin typeface="+mn-lt"/>
              </a:rPr>
              <a:t>THE NEXT EU RESEARCH &amp; </a:t>
            </a:r>
            <a:r>
              <a:rPr lang="en-US" sz="1500" dirty="0" smtClean="0">
                <a:solidFill>
                  <a:srgbClr val="00B0F0"/>
                </a:solidFill>
                <a:latin typeface="+mn-lt"/>
              </a:rPr>
              <a:t>INNOVATION INVESTMENT PROGRAMME (2021 – 2027)</a:t>
            </a:r>
            <a:endParaRPr lang="en-GB" sz="1500" dirty="0" err="1" smtClean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67913" y="5351661"/>
            <a:ext cx="4914642" cy="2524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 baseline="0"/>
            </a:lvl1pPr>
            <a:lvl5pPr>
              <a:defRPr/>
            </a:lvl5pPr>
          </a:lstStyle>
          <a:p>
            <a:pPr lvl="0"/>
            <a:r>
              <a:rPr lang="fr-BE" dirty="0" smtClean="0"/>
              <a:t>Speaker Name</a:t>
            </a:r>
          </a:p>
          <a:p>
            <a:pPr lvl="0"/>
            <a:endParaRPr lang="fr-BE" dirty="0" smtClean="0"/>
          </a:p>
          <a:p>
            <a:pPr lvl="0"/>
            <a:endParaRPr lang="en-GB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70664" y="5604099"/>
            <a:ext cx="4914642" cy="2086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0" baseline="0"/>
            </a:lvl1pPr>
            <a:lvl5pPr>
              <a:defRPr/>
            </a:lvl5pPr>
          </a:lstStyle>
          <a:p>
            <a:pPr lvl="0"/>
            <a:r>
              <a:rPr lang="fr-BE" dirty="0" smtClean="0"/>
              <a:t>Name of the Event</a:t>
            </a:r>
          </a:p>
          <a:p>
            <a:pPr lvl="0"/>
            <a:endParaRPr lang="fr-BE" dirty="0" smtClean="0"/>
          </a:p>
          <a:p>
            <a:pPr lvl="0"/>
            <a:endParaRPr lang="en-GB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355802" y="2892670"/>
            <a:ext cx="43197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6"/>
                </a:solidFill>
                <a:latin typeface="+mj-lt"/>
              </a:rPr>
              <a:t>Horizon Europe</a:t>
            </a:r>
            <a:endParaRPr lang="en-GB" sz="4000" b="0" dirty="0" err="1" smtClean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370664" y="5843364"/>
            <a:ext cx="4914642" cy="353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0" baseline="0"/>
            </a:lvl1pPr>
            <a:lvl5pPr>
              <a:defRPr/>
            </a:lvl5pPr>
          </a:lstStyle>
          <a:p>
            <a:pPr lvl="0"/>
            <a:r>
              <a:rPr lang="fr-BE" dirty="0" smtClean="0"/>
              <a:t>Date of the Event</a:t>
            </a:r>
          </a:p>
          <a:p>
            <a:pPr lvl="0"/>
            <a:endParaRPr lang="fr-BE" dirty="0" smtClean="0"/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0305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7013" y="6021288"/>
            <a:ext cx="224313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1442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300"/>
            <a:ext cx="9144000" cy="6858000"/>
          </a:xfrm>
          <a:prstGeom prst="rect">
            <a:avLst/>
          </a:prstGeom>
        </p:spPr>
      </p:pic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7013" y="6021288"/>
            <a:ext cx="224313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11560" y="1071024"/>
            <a:ext cx="7920880" cy="343809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8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Enter your testimonial here</a:t>
            </a:r>
            <a:endParaRPr lang="en-GB" dirty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3745335" y="4888209"/>
            <a:ext cx="5074815" cy="9890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sz="2400" b="0" i="1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 of the speaker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12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" y="-99392"/>
            <a:ext cx="9143184" cy="68580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5805264"/>
            <a:ext cx="9143592" cy="10527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7013" y="6021288"/>
            <a:ext cx="224313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54638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294778" y="6423139"/>
            <a:ext cx="24050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 smtClean="0">
                <a:solidFill>
                  <a:srgbClr val="0F5494"/>
                </a:solidFill>
              </a:rPr>
              <a:t>May 2019 </a:t>
            </a:r>
            <a:r>
              <a:rPr lang="en-GB" sz="1000" b="1" baseline="0" dirty="0" smtClean="0">
                <a:solidFill>
                  <a:srgbClr val="0F5494"/>
                </a:solidFill>
              </a:rPr>
              <a:t> │ Version 25</a:t>
            </a:r>
            <a:endParaRPr lang="en-GB" sz="1000" b="1" dirty="0" smtClean="0">
              <a:solidFill>
                <a:srgbClr val="0F549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2" r:id="rId2"/>
    <p:sldLayoutId id="2147483758" r:id="rId3"/>
    <p:sldLayoutId id="2147483754" r:id="rId4"/>
    <p:sldLayoutId id="2147483755" r:id="rId5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+mj-lt"/>
          <a:ea typeface="+mj-ea"/>
          <a:cs typeface="+mj-cs"/>
        </a:defRPr>
      </a:lvl1pPr>
      <a:lvl2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chemeClr val="accent2">
              <a:lumMod val="50000"/>
            </a:schemeClr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accent2">
              <a:lumMod val="50000"/>
            </a:schemeClr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0740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+mj-lt"/>
          <a:ea typeface="+mj-ea"/>
          <a:cs typeface="+mj-cs"/>
        </a:defRPr>
      </a:lvl1pPr>
      <a:lvl2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chemeClr val="accent2">
              <a:lumMod val="50000"/>
            </a:schemeClr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accent2">
              <a:lumMod val="50000"/>
            </a:schemeClr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23950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Lorem ipsum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87600"/>
            <a:ext cx="8229600" cy="363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dirty="0" smtClean="0"/>
              <a:t>Et dolor fragum</a:t>
            </a:r>
            <a:endParaRPr lang="en-GB" dirty="0" smtClean="0"/>
          </a:p>
          <a:p>
            <a:pPr lvl="1"/>
            <a:r>
              <a:rPr lang="en-GB" dirty="0" smtClean="0"/>
              <a:t>Et </a:t>
            </a:r>
            <a:r>
              <a:rPr lang="en-GB" dirty="0" err="1" smtClean="0"/>
              <a:t>dolor</a:t>
            </a:r>
            <a:r>
              <a:rPr lang="en-GB" dirty="0" smtClean="0"/>
              <a:t> </a:t>
            </a:r>
            <a:r>
              <a:rPr lang="en-GB" dirty="0" err="1" smtClean="0"/>
              <a:t>fragum</a:t>
            </a:r>
            <a:endParaRPr lang="en-GB" dirty="0" smtClean="0"/>
          </a:p>
          <a:p>
            <a:pPr lvl="2"/>
            <a:r>
              <a:rPr lang="en-GB" dirty="0" smtClean="0"/>
              <a:t>- Et </a:t>
            </a:r>
            <a:r>
              <a:rPr lang="en-GB" dirty="0" err="1" smtClean="0"/>
              <a:t>dolor</a:t>
            </a:r>
            <a:r>
              <a:rPr lang="en-GB" dirty="0" smtClean="0"/>
              <a:t> </a:t>
            </a:r>
            <a:r>
              <a:rPr lang="en-GB" dirty="0" err="1" smtClean="0"/>
              <a:t>fragum</a:t>
            </a:r>
            <a:endParaRPr lang="en-GB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lang="en-GB" sz="1400" b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9C8D21B7-B314-438C-91E9-7FF9087DC07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1810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  <p:sldLayoutId id="2147483783" r:id="rId13"/>
    <p:sldLayoutId id="2147483784" r:id="rId14"/>
  </p:sldLayoutIdLst>
  <p:hf sldNum="0" hdr="0" ftr="0" dt="0"/>
  <p:txStyles>
    <p:titleStyle>
      <a:lvl1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eusurvey/runner/HorizonEurope_Codesign_2021-2024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research/participants/data/ref/h2020/grants_manual/agd/h2020-ls-pilots-guide_en.pdf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ec.europa.eu/info/funding-tenders/opportunities/portal/screen/support/faq;categories=;programme=null;actions=;keyword=lump%20sum%20pilot" TargetMode="External"/><Relationship Id="rId4" Type="http://schemas.openxmlformats.org/officeDocument/2006/relationships/hyperlink" Target="https://www.youtube.com/watch?v=VTSy8T2_yHg&amp;feature=youtu.b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horizon-europe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eusurvey/runner/HorizonEurope_Codesign_2021-2024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Simplified forms of costs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4117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51520" y="421259"/>
            <a:ext cx="8784976" cy="1295400"/>
          </a:xfrm>
          <a:prstGeom prst="rect">
            <a:avLst/>
          </a:prstGeom>
        </p:spPr>
        <p:txBody>
          <a:bodyPr/>
          <a:lstStyle>
            <a:lvl1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0" indent="0"/>
            <a:r>
              <a:rPr lang="en-GB" sz="2400" kern="0" dirty="0">
                <a:solidFill>
                  <a:schemeClr val="accent6"/>
                </a:solidFill>
              </a:rPr>
              <a:t>Stakeholders contribution to Horizon Europe Co-design</a:t>
            </a:r>
            <a:r>
              <a:rPr lang="en-GB" sz="3200" kern="0" dirty="0"/>
              <a:t/>
            </a:r>
            <a:br>
              <a:rPr lang="en-GB" sz="3200" kern="0" dirty="0"/>
            </a:br>
            <a:endParaRPr lang="en-GB" sz="3200" kern="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endParaRPr lang="en-GB" kern="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043609" y="941864"/>
            <a:ext cx="7992888" cy="451553"/>
            <a:chOff x="97423" y="2142188"/>
            <a:chExt cx="1722812" cy="1571969"/>
          </a:xfrm>
          <a:noFill/>
        </p:grpSpPr>
        <p:sp>
          <p:nvSpPr>
            <p:cNvPr id="6" name="Rounded Rectangle 5"/>
            <p:cNvSpPr/>
            <p:nvPr/>
          </p:nvSpPr>
          <p:spPr>
            <a:xfrm>
              <a:off x="268152" y="2142188"/>
              <a:ext cx="1552083" cy="1571969"/>
            </a:xfrm>
            <a:prstGeom prst="roundRect">
              <a:avLst>
                <a:gd name="adj" fmla="val 10000"/>
              </a:avLst>
            </a:prstGeom>
            <a:grpFill/>
            <a:ln w="254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</p:sp>
        <p:sp>
          <p:nvSpPr>
            <p:cNvPr id="7" name="Rounded Rectangle 4">
              <a:hlinkClick r:id="rId3"/>
            </p:cNvPr>
            <p:cNvSpPr txBox="1"/>
            <p:nvPr/>
          </p:nvSpPr>
          <p:spPr>
            <a:xfrm>
              <a:off x="97423" y="2187646"/>
              <a:ext cx="1707291" cy="1481053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spcFirstLastPara="0" vert="horz" wrap="square" lIns="53340" tIns="53340" rIns="53340" bIns="53340" numCol="1" spcCol="1270" anchor="t" anchorCtr="0">
              <a:noAutofit/>
            </a:bodyPr>
            <a:lstStyle/>
            <a:p>
              <a:pPr marL="0" marR="0" lvl="0" indent="0" defTabSz="6223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0" kern="0" noProof="0" dirty="0" smtClean="0">
                  <a:solidFill>
                    <a:schemeClr val="bg1">
                      <a:lumMod val="50000"/>
                    </a:schemeClr>
                  </a:solidFill>
                  <a:latin typeface="Verdana"/>
                </a:rPr>
                <a:t>Results of the on-line consultation  </a:t>
              </a:r>
              <a:endPara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Verdana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628800"/>
            <a:ext cx="6012158" cy="45091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96136" y="2060848"/>
            <a:ext cx="3168352" cy="407034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GB" sz="1800" b="0" dirty="0" smtClean="0">
                <a:solidFill>
                  <a:srgbClr val="0F5494"/>
                </a:solidFill>
              </a:rPr>
              <a:t>52% consider management and administration will be easier</a:t>
            </a:r>
          </a:p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Ø"/>
            </a:pPr>
            <a:endParaRPr lang="en-GB" sz="1800" b="0" dirty="0" smtClean="0">
              <a:solidFill>
                <a:srgbClr val="0F5494"/>
              </a:solidFill>
            </a:endParaRPr>
          </a:p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GB" sz="1800" b="0" dirty="0" smtClean="0">
                <a:solidFill>
                  <a:srgbClr val="0F5494"/>
                </a:solidFill>
              </a:rPr>
              <a:t>11% consider management and administration will be more </a:t>
            </a:r>
            <a:r>
              <a:rPr lang="en-GB" sz="1800" b="0" dirty="0" smtClean="0">
                <a:solidFill>
                  <a:srgbClr val="0F5494"/>
                </a:solidFill>
              </a:rPr>
              <a:t>complicated</a:t>
            </a:r>
          </a:p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Ø"/>
            </a:pPr>
            <a:endParaRPr lang="en-GB" sz="1800" b="0" dirty="0">
              <a:solidFill>
                <a:srgbClr val="0F5494"/>
              </a:solidFill>
            </a:endParaRPr>
          </a:p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GB" sz="1600" i="1" dirty="0">
                <a:solidFill>
                  <a:srgbClr val="0F5494"/>
                </a:solidFill>
              </a:rPr>
              <a:t>Similar pattern for </a:t>
            </a:r>
            <a:r>
              <a:rPr lang="en-GB" sz="1600" i="1" dirty="0" smtClean="0">
                <a:solidFill>
                  <a:srgbClr val="0F5494"/>
                </a:solidFill>
              </a:rPr>
              <a:t>Bulgarian and Romanian respondents</a:t>
            </a:r>
            <a:r>
              <a:rPr lang="en-GB" sz="1600" b="0" dirty="0">
                <a:solidFill>
                  <a:srgbClr val="0F5494"/>
                </a:solidFill>
              </a:rPr>
              <a:t> </a:t>
            </a:r>
            <a:endParaRPr lang="en-GB" sz="1600" i="1" dirty="0">
              <a:solidFill>
                <a:srgbClr val="0F5494"/>
              </a:solidFill>
            </a:endParaRPr>
          </a:p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Ø"/>
            </a:pPr>
            <a:endParaRPr lang="en-GB" sz="1800" b="0" dirty="0" smtClean="0">
              <a:solidFill>
                <a:srgbClr val="0F54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238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988840"/>
            <a:ext cx="8460432" cy="646331"/>
          </a:xfrm>
          <a:prstGeom prst="rect">
            <a:avLst/>
          </a:prstGeom>
          <a:solidFill>
            <a:schemeClr val="accent6"/>
          </a:solidFill>
        </p:spPr>
        <p:txBody>
          <a:bodyPr wrap="square" lIns="0" rtlCol="0" anchor="ctr" anchorCtr="0">
            <a:spAutoFit/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Lump sum Pilot 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3240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18594" y="234974"/>
            <a:ext cx="9055864" cy="720081"/>
          </a:xfrm>
          <a:prstGeom prst="rect">
            <a:avLst/>
          </a:prstGeom>
        </p:spPr>
        <p:txBody>
          <a:bodyPr/>
          <a:lstStyle/>
          <a:p>
            <a:pPr marL="0" indent="0" algn="ctr"/>
            <a:r>
              <a:rPr lang="en-IE" sz="2800" dirty="0" smtClean="0">
                <a:solidFill>
                  <a:srgbClr val="0E41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Lump sum: Why? </a:t>
            </a:r>
            <a:endParaRPr lang="en-GB" sz="1800" i="1" u="sng" dirty="0">
              <a:solidFill>
                <a:srgbClr val="0E41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1228364"/>
            <a:ext cx="8136904" cy="4252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1" indent="-342900" algn="l" defTabSz="78190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en-US" sz="2200" b="1" i="0" u="none" strike="noStrike" kern="1200" cap="none" spc="0" normalizeH="0" baseline="0" noProof="0" dirty="0" smtClean="0">
              <a:ln>
                <a:noFill/>
              </a:ln>
              <a:solidFill>
                <a:srgbClr val="0E419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1" indent="-342900" algn="l" defTabSz="78190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FBA9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E419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Significant </a:t>
            </a:r>
            <a:r>
              <a:rPr kumimoji="0" lang="en-GB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E419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simplification potential</a:t>
            </a:r>
            <a:r>
              <a:rPr kumimoji="0" lang="en-GB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E419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</a:t>
            </a:r>
          </a:p>
          <a:p>
            <a:pPr marL="649688" marR="0" lvl="1" indent="-342900" algn="l" defTabSz="78190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513"/>
              </a:spcAft>
              <a:buClr>
                <a:srgbClr val="F8A907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44434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Despite all simplification, funding based on reimbursement of incurred costs stays complex and </a:t>
            </a:r>
            <a:r>
              <a:rPr kumimoji="0" lang="en-GB" alt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434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error-prone</a:t>
            </a:r>
          </a:p>
          <a:p>
            <a:pPr marL="649688" marR="0" lvl="1" indent="-342900" algn="l" defTabSz="78190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513"/>
              </a:spcAft>
              <a:buClr>
                <a:srgbClr val="F8A907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alt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434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Lump </a:t>
            </a:r>
            <a:r>
              <a:rPr kumimoji="0" lang="en-GB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44434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sum project funding removes all obligations on actual cost reporting and financial ex-post audits – i.e. a major reduction of administrative burden</a:t>
            </a:r>
          </a:p>
          <a:p>
            <a:pPr marL="306789" marR="0" lvl="0" indent="-306789" algn="l" defTabSz="78190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GB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44434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1" indent="-342900" algn="l" defTabSz="78190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513"/>
              </a:spcAft>
              <a:buClr>
                <a:srgbClr val="FBA9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E419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Focus on performance</a:t>
            </a:r>
            <a:r>
              <a:rPr kumimoji="0" lang="en-GB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E419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</a:t>
            </a:r>
          </a:p>
          <a:p>
            <a:pPr marL="649688" marR="0" lvl="1" indent="-342900" algn="l" defTabSz="78190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BA9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44434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Shift from focus on financial management and checking costs to focus on scientific-technical content of the projects</a:t>
            </a: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srgbClr val="44434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3952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18594" y="234974"/>
            <a:ext cx="9055864" cy="720081"/>
          </a:xfrm>
          <a:prstGeom prst="rect">
            <a:avLst/>
          </a:prstGeom>
        </p:spPr>
        <p:txBody>
          <a:bodyPr/>
          <a:lstStyle/>
          <a:p>
            <a:pPr marL="0" indent="0" algn="ctr"/>
            <a:r>
              <a:rPr lang="en-IE" sz="2800" dirty="0" smtClean="0">
                <a:solidFill>
                  <a:srgbClr val="FBA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Lump sum pilot – Two </a:t>
            </a:r>
            <a:r>
              <a:rPr lang="en-IE" sz="2800" dirty="0">
                <a:solidFill>
                  <a:srgbClr val="FBA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options </a:t>
            </a:r>
            <a:endParaRPr lang="en-GB" sz="1800" i="1" u="sng" dirty="0">
              <a:solidFill>
                <a:srgbClr val="FBA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Left-Right-Up Arrow 3"/>
          <p:cNvSpPr/>
          <p:nvPr/>
        </p:nvSpPr>
        <p:spPr>
          <a:xfrm>
            <a:off x="3767744" y="1987959"/>
            <a:ext cx="1708996" cy="3016808"/>
          </a:xfrm>
          <a:prstGeom prst="leftRightUpArrow">
            <a:avLst/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 w="9525" cap="flat" cmpd="sng" algn="ctr">
            <a:solidFill>
              <a:srgbClr val="133176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476740" y="3393867"/>
            <a:ext cx="3432161" cy="2484000"/>
            <a:chOff x="0" y="0"/>
            <a:chExt cx="2687858" cy="5442657"/>
          </a:xfrm>
        </p:grpSpPr>
        <p:sp>
          <p:nvSpPr>
            <p:cNvPr id="6" name="Rounded Rectangle 5"/>
            <p:cNvSpPr/>
            <p:nvPr/>
          </p:nvSpPr>
          <p:spPr>
            <a:xfrm>
              <a:off x="0" y="0"/>
              <a:ext cx="2687858" cy="5442657"/>
            </a:xfrm>
            <a:prstGeom prst="roundRect">
              <a:avLst/>
            </a:prstGeom>
            <a:solidFill>
              <a:srgbClr val="4F81BD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</p:sp>
        <p:sp>
          <p:nvSpPr>
            <p:cNvPr id="7" name="Rounded Rectangle 4"/>
            <p:cNvSpPr/>
            <p:nvPr/>
          </p:nvSpPr>
          <p:spPr>
            <a:xfrm>
              <a:off x="131210" y="131210"/>
              <a:ext cx="2425438" cy="518023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52400" tIns="76200" rIns="152400" bIns="76200" numCol="1" spcCol="1270" anchor="ctr" anchorCtr="0">
              <a:noAutofit/>
            </a:bodyPr>
            <a:lstStyle/>
            <a:p>
              <a:pPr marL="0" marR="0" lvl="0" indent="0" algn="ctr" defTabSz="17780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Per project</a:t>
              </a:r>
            </a:p>
            <a:p>
              <a:pPr marL="0" marR="0" lvl="0" indent="0" algn="ctr" defTabSz="17780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based on the budget</a:t>
              </a:r>
              <a:endPara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51520" y="1548383"/>
            <a:ext cx="8611661" cy="879152"/>
            <a:chOff x="0" y="0"/>
            <a:chExt cx="2687858" cy="5442657"/>
          </a:xfrm>
        </p:grpSpPr>
        <p:sp>
          <p:nvSpPr>
            <p:cNvPr id="9" name="Rounded Rectangle 8"/>
            <p:cNvSpPr/>
            <p:nvPr/>
          </p:nvSpPr>
          <p:spPr>
            <a:xfrm>
              <a:off x="0" y="0"/>
              <a:ext cx="2687858" cy="5442657"/>
            </a:xfrm>
            <a:prstGeom prst="roundRect">
              <a:avLst/>
            </a:prstGeom>
            <a:solidFill>
              <a:srgbClr val="4F81BD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</p:sp>
        <p:sp>
          <p:nvSpPr>
            <p:cNvPr id="10" name="Rounded Rectangle 4"/>
            <p:cNvSpPr/>
            <p:nvPr/>
          </p:nvSpPr>
          <p:spPr>
            <a:xfrm>
              <a:off x="131210" y="131210"/>
              <a:ext cx="2425438" cy="518023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52400" tIns="76200" rIns="152400" bIns="76200" numCol="1" spcCol="1270" anchor="ctr" anchorCtr="0">
              <a:noAutofit/>
            </a:bodyPr>
            <a:lstStyle/>
            <a:p>
              <a:pPr marL="0" marR="0" lvl="0" indent="0" algn="ctr" defTabSz="17780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Amount of the lump sum</a:t>
              </a:r>
              <a:endPara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00224" y="3383216"/>
            <a:ext cx="3432161" cy="2484000"/>
            <a:chOff x="0" y="0"/>
            <a:chExt cx="2687858" cy="5442657"/>
          </a:xfrm>
        </p:grpSpPr>
        <p:sp>
          <p:nvSpPr>
            <p:cNvPr id="12" name="Rounded Rectangle 11"/>
            <p:cNvSpPr/>
            <p:nvPr/>
          </p:nvSpPr>
          <p:spPr>
            <a:xfrm>
              <a:off x="0" y="0"/>
              <a:ext cx="2687858" cy="5442657"/>
            </a:xfrm>
            <a:prstGeom prst="roundRect">
              <a:avLst/>
            </a:prstGeom>
            <a:solidFill>
              <a:srgbClr val="4F81BD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</p:sp>
        <p:sp>
          <p:nvSpPr>
            <p:cNvPr id="13" name="Rounded Rectangle 4"/>
            <p:cNvSpPr/>
            <p:nvPr/>
          </p:nvSpPr>
          <p:spPr>
            <a:xfrm>
              <a:off x="131210" y="131210"/>
              <a:ext cx="2425438" cy="518023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52400" tIns="76200" rIns="152400" bIns="76200" numCol="1" spcCol="1270" anchor="ctr" anchorCtr="0">
              <a:noAutofit/>
            </a:bodyPr>
            <a:lstStyle/>
            <a:p>
              <a:pPr marL="0" marR="0" lvl="0" indent="0" algn="ctr" defTabSz="17780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Fixed in the Call</a:t>
              </a:r>
              <a:endPara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8199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1124744"/>
            <a:ext cx="8352928" cy="4898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78190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513"/>
              </a:spcAft>
              <a:buClr>
                <a:srgbClr val="F8A907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E419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Option 1 </a:t>
            </a:r>
          </a:p>
          <a:p>
            <a:pPr marL="677379" marR="0" lvl="1" indent="-293214" algn="just" defTabSz="78190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8A907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434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Fixed lump sum per project defined in call for </a:t>
            </a:r>
            <a:r>
              <a:rPr kumimoji="0" lang="en-GB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434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proposals</a:t>
            </a:r>
          </a:p>
          <a:p>
            <a:pPr marL="677379" marR="0" lvl="1" indent="-293214" algn="just" defTabSz="78190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8A907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434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Proposals describe the efforts and resources applicants commit to mobilise for this amount. </a:t>
            </a:r>
          </a:p>
          <a:p>
            <a:pPr marL="677379" marR="0" lvl="1" indent="-293214" algn="just" defTabSz="78190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8A907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434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Applicants </a:t>
            </a:r>
            <a:r>
              <a:rPr kumimoji="0" lang="en-GB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434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must provide proposed split of the lump sum per work package and per beneficiary. </a:t>
            </a:r>
            <a:endParaRPr kumimoji="0" lang="en-GB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44434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677379" marR="0" lvl="1" indent="-293214" algn="just" defTabSz="78190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8A907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434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</a:t>
            </a:r>
            <a:r>
              <a:rPr kumimoji="0" lang="en-GB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434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evaluation – and competition between proposals – ensure that adequate resources are </a:t>
            </a:r>
            <a:r>
              <a:rPr kumimoji="0" lang="en-GB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434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committed</a:t>
            </a:r>
          </a:p>
          <a:p>
            <a:pPr marL="677379" marR="0" lvl="1" indent="-293214" algn="just" defTabSz="78190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8A907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GB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44434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78190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513"/>
              </a:spcAft>
              <a:buClr>
                <a:srgbClr val="FBA9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E419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Option </a:t>
            </a:r>
            <a:r>
              <a:rPr kumimoji="0" lang="en-GB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E419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  <a:p>
            <a:pPr marL="677379" marR="0" lvl="1" indent="-293214" algn="l" defTabSz="78190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8A907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434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Proposals provide a detailed estimation of costs </a:t>
            </a:r>
          </a:p>
          <a:p>
            <a:pPr marL="677379" marR="0" lvl="1" indent="-293214" algn="l" defTabSz="78190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8A907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434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Experts assess cost details during evaluation and make recommendations (panel will include expert/s with financial expertise). </a:t>
            </a:r>
          </a:p>
          <a:p>
            <a:pPr marL="677379" marR="0" lvl="1" indent="-293214" algn="l" defTabSz="78190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8A907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434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Based on this, the lump sum is fixed during grant preparation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idx="4294967295"/>
          </p:nvPr>
        </p:nvSpPr>
        <p:spPr>
          <a:xfrm>
            <a:off x="119063" y="234950"/>
            <a:ext cx="9055100" cy="720725"/>
          </a:xfrm>
          <a:prstGeom prst="rect">
            <a:avLst/>
          </a:prstGeom>
        </p:spPr>
        <p:txBody>
          <a:bodyPr/>
          <a:lstStyle/>
          <a:p>
            <a:pPr marL="0" indent="0" algn="ctr"/>
            <a:r>
              <a:rPr lang="en-IE" sz="2800" dirty="0" smtClean="0">
                <a:solidFill>
                  <a:srgbClr val="0E41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Lump sum pilot – Two </a:t>
            </a:r>
            <a:r>
              <a:rPr lang="en-IE" sz="2800" dirty="0">
                <a:solidFill>
                  <a:srgbClr val="0E41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options </a:t>
            </a:r>
            <a:endParaRPr lang="en-GB" sz="1800" i="1" u="sng" dirty="0">
              <a:solidFill>
                <a:srgbClr val="0E41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52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18594" y="234974"/>
            <a:ext cx="9055864" cy="720081"/>
          </a:xfrm>
          <a:prstGeom prst="rect">
            <a:avLst/>
          </a:prstGeom>
        </p:spPr>
        <p:txBody>
          <a:bodyPr/>
          <a:lstStyle/>
          <a:p>
            <a:pPr marL="0" indent="0" algn="ctr"/>
            <a:r>
              <a:rPr lang="en-IE" sz="2800" dirty="0" smtClean="0">
                <a:solidFill>
                  <a:srgbClr val="0E41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Principles</a:t>
            </a:r>
            <a:r>
              <a:rPr lang="en-IE" sz="2800" dirty="0" smtClean="0">
                <a:solidFill>
                  <a:srgbClr val="FBA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1800" i="1" u="sng" dirty="0">
              <a:solidFill>
                <a:srgbClr val="FBA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1052736"/>
            <a:ext cx="8712968" cy="4796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78190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513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E419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Lump sum evaluation and grant agreement follow standard 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44434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approach as much as possible:</a:t>
            </a:r>
          </a:p>
          <a:p>
            <a:pPr marL="677379" marR="0" lvl="1" indent="-293214" algn="l" defTabSz="78190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513"/>
              </a:spcAft>
              <a:buClr>
                <a:srgbClr val="F8A907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44434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Same evaluation criteria</a:t>
            </a:r>
          </a:p>
          <a:p>
            <a:pPr marL="677379" marR="0" lvl="1" indent="-293214" algn="l" defTabSz="78190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513"/>
              </a:spcAft>
              <a:buClr>
                <a:srgbClr val="F8A907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44434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Same pre-financing and payment scheme</a:t>
            </a:r>
          </a:p>
          <a:p>
            <a:pPr marL="677379" marR="0" lvl="1" indent="-293214" algn="l" defTabSz="78190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539"/>
              </a:spcAft>
              <a:buClr>
                <a:srgbClr val="F8A907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44434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Reporting periods and technical reporting as today, </a:t>
            </a:r>
            <a:r>
              <a:rPr kumimoji="0" lang="en-US" altLang="en-US" sz="2200" b="0" i="0" u="sng" strike="noStrike" kern="1200" cap="none" spc="0" normalizeH="0" baseline="0" noProof="0" dirty="0">
                <a:ln>
                  <a:noFill/>
                </a:ln>
                <a:solidFill>
                  <a:srgbClr val="44434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though focusing on completion of work packages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44434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</a:t>
            </a:r>
            <a:endParaRPr kumimoji="0" lang="en-US" altLang="en-US" sz="2200" b="0" i="0" u="none" strike="noStrike" kern="1200" cap="none" spc="0" normalizeH="0" baseline="0" noProof="0" dirty="0" smtClean="0">
              <a:ln>
                <a:noFill/>
              </a:ln>
              <a:solidFill>
                <a:srgbClr val="44434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677379" marR="0" lvl="1" indent="-293214" algn="l" defTabSz="78190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539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78190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513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E419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One lump sum share is fixed in the grant agreement for each work package  </a:t>
            </a:r>
          </a:p>
          <a:p>
            <a:pPr marL="677379" marR="0" lvl="1" indent="-293214" algn="l" defTabSz="78190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8A907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44434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This amount is paid when the activities in the work package are completed. As today, payment does not depend on a successful outcome, </a:t>
            </a:r>
            <a:r>
              <a:rPr kumimoji="0" lang="en-GB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6BAE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but on the completion of activities</a:t>
            </a:r>
          </a:p>
        </p:txBody>
      </p:sp>
    </p:spTree>
    <p:extLst>
      <p:ext uri="{BB962C8B-B14F-4D97-AF65-F5344CB8AC3E}">
        <p14:creationId xmlns:p14="http://schemas.microsoft.com/office/powerpoint/2010/main" val="3124361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18594" y="234974"/>
            <a:ext cx="9055864" cy="720081"/>
          </a:xfrm>
          <a:prstGeom prst="rect">
            <a:avLst/>
          </a:prstGeom>
        </p:spPr>
        <p:txBody>
          <a:bodyPr/>
          <a:lstStyle/>
          <a:p>
            <a:pPr marL="0" indent="0" algn="ctr"/>
            <a:r>
              <a:rPr lang="en-IE" sz="2800" dirty="0" smtClean="0">
                <a:solidFill>
                  <a:srgbClr val="0E41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Lump sum grant – Budget allocation </a:t>
            </a:r>
            <a:endParaRPr lang="en-GB" sz="1800" i="1" u="sng" dirty="0">
              <a:solidFill>
                <a:srgbClr val="0E41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457471" y="2973237"/>
          <a:ext cx="8229059" cy="1500654"/>
        </p:xfrm>
        <a:graphic>
          <a:graphicData uri="http://schemas.openxmlformats.org/drawingml/2006/table">
            <a:tbl>
              <a:tblPr/>
              <a:tblGrid>
                <a:gridCol w="10466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50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50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50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50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50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8500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8500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8500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0238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5010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7356" marR="7356" marT="73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WP1</a:t>
                      </a:r>
                    </a:p>
                  </a:txBody>
                  <a:tcPr marL="7356" marR="7356" marT="73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WP2</a:t>
                      </a:r>
                    </a:p>
                  </a:txBody>
                  <a:tcPr marL="7356" marR="7356" marT="73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WP3</a:t>
                      </a:r>
                    </a:p>
                  </a:txBody>
                  <a:tcPr marL="7356" marR="7356" marT="73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WP4</a:t>
                      </a:r>
                    </a:p>
                  </a:txBody>
                  <a:tcPr marL="7356" marR="7356" marT="73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WP5</a:t>
                      </a:r>
                    </a:p>
                  </a:txBody>
                  <a:tcPr marL="7356" marR="7356" marT="73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WP6</a:t>
                      </a:r>
                    </a:p>
                  </a:txBody>
                  <a:tcPr marL="7356" marR="7356" marT="73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WP7</a:t>
                      </a:r>
                    </a:p>
                  </a:txBody>
                  <a:tcPr marL="7356" marR="7356" marT="73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WP8</a:t>
                      </a:r>
                    </a:p>
                  </a:txBody>
                  <a:tcPr marL="7356" marR="7356" marT="73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Total</a:t>
                      </a:r>
                    </a:p>
                  </a:txBody>
                  <a:tcPr marL="7356" marR="7356" marT="73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0109"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Beneficiary A</a:t>
                      </a:r>
                    </a:p>
                  </a:txBody>
                  <a:tcPr marL="7356" marR="7356" marT="735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250.000</a:t>
                      </a:r>
                    </a:p>
                  </a:txBody>
                  <a:tcPr marL="7356" marR="7356" marT="7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7356" marR="7356" marT="73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7356" marR="7356" marT="73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50.000</a:t>
                      </a:r>
                    </a:p>
                  </a:txBody>
                  <a:tcPr marL="7356" marR="7356" marT="73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300.000</a:t>
                      </a:r>
                    </a:p>
                  </a:txBody>
                  <a:tcPr marL="7356" marR="7356" marT="73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250.000</a:t>
                      </a:r>
                    </a:p>
                  </a:txBody>
                  <a:tcPr marL="7356" marR="7356" marT="73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7356" marR="7356" marT="73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300.000</a:t>
                      </a:r>
                    </a:p>
                  </a:txBody>
                  <a:tcPr marL="7356" marR="7356" marT="735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1.150.000</a:t>
                      </a:r>
                    </a:p>
                  </a:txBody>
                  <a:tcPr marL="7356" marR="7356" marT="7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0109"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Beneficiary B</a:t>
                      </a:r>
                    </a:p>
                  </a:txBody>
                  <a:tcPr marL="7356" marR="7356" marT="735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7356" marR="7356" marT="7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250.000</a:t>
                      </a:r>
                    </a:p>
                  </a:txBody>
                  <a:tcPr marL="7356" marR="7356" marT="73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350.000</a:t>
                      </a:r>
                    </a:p>
                  </a:txBody>
                  <a:tcPr marL="7356" marR="7356" marT="73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50.000</a:t>
                      </a:r>
                    </a:p>
                  </a:txBody>
                  <a:tcPr marL="7356" marR="7356" marT="73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7356" marR="7356" marT="73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7356" marR="7356" marT="73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100.000</a:t>
                      </a:r>
                    </a:p>
                  </a:txBody>
                  <a:tcPr marL="7356" marR="7356" marT="73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150.000</a:t>
                      </a:r>
                    </a:p>
                  </a:txBody>
                  <a:tcPr marL="7356" marR="7356" marT="735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900.000</a:t>
                      </a:r>
                    </a:p>
                  </a:txBody>
                  <a:tcPr marL="7356" marR="7356" marT="7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0109"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Beneficiary C</a:t>
                      </a:r>
                    </a:p>
                  </a:txBody>
                  <a:tcPr marL="7356" marR="7356" marT="735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100.000</a:t>
                      </a:r>
                    </a:p>
                  </a:txBody>
                  <a:tcPr marL="7356" marR="7356" marT="7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100.000</a:t>
                      </a:r>
                    </a:p>
                  </a:txBody>
                  <a:tcPr marL="7356" marR="7356" marT="73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7356" marR="7356" marT="73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50.000</a:t>
                      </a:r>
                    </a:p>
                  </a:txBody>
                  <a:tcPr marL="7356" marR="7356" marT="73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7356" marR="7356" marT="73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280.000</a:t>
                      </a:r>
                    </a:p>
                  </a:txBody>
                  <a:tcPr marL="7356" marR="7356" marT="73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7356" marR="7356" marT="73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7356" marR="7356" marT="735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530.000</a:t>
                      </a:r>
                    </a:p>
                  </a:txBody>
                  <a:tcPr marL="7356" marR="7356" marT="7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0109"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Beneficiary D</a:t>
                      </a:r>
                    </a:p>
                  </a:txBody>
                  <a:tcPr marL="7356" marR="7356" marT="735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7356" marR="7356" marT="7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120.000</a:t>
                      </a:r>
                    </a:p>
                  </a:txBody>
                  <a:tcPr marL="7356" marR="7356" marT="73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7356" marR="7356" marT="73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50.000</a:t>
                      </a:r>
                    </a:p>
                  </a:txBody>
                  <a:tcPr marL="7356" marR="7356" marT="73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7356" marR="7356" marT="73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7356" marR="7356" marT="73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100.000</a:t>
                      </a:r>
                    </a:p>
                  </a:txBody>
                  <a:tcPr marL="7356" marR="7356" marT="73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150.000</a:t>
                      </a:r>
                    </a:p>
                  </a:txBody>
                  <a:tcPr marL="7356" marR="7356" marT="735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420.000</a:t>
                      </a:r>
                    </a:p>
                  </a:txBody>
                  <a:tcPr marL="7356" marR="7356" marT="7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0109"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Total</a:t>
                      </a:r>
                    </a:p>
                  </a:txBody>
                  <a:tcPr marL="7356" marR="7356" marT="73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350.000</a:t>
                      </a:r>
                    </a:p>
                  </a:txBody>
                  <a:tcPr marL="7356" marR="7356" marT="73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470.000</a:t>
                      </a:r>
                    </a:p>
                  </a:txBody>
                  <a:tcPr marL="7356" marR="7356" marT="73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350.000</a:t>
                      </a:r>
                    </a:p>
                  </a:txBody>
                  <a:tcPr marL="7356" marR="7356" marT="73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200.000</a:t>
                      </a:r>
                    </a:p>
                  </a:txBody>
                  <a:tcPr marL="7356" marR="7356" marT="73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300.000</a:t>
                      </a:r>
                    </a:p>
                  </a:txBody>
                  <a:tcPr marL="7356" marR="7356" marT="73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530.000</a:t>
                      </a:r>
                    </a:p>
                  </a:txBody>
                  <a:tcPr marL="7356" marR="7356" marT="73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200.000</a:t>
                      </a:r>
                    </a:p>
                  </a:txBody>
                  <a:tcPr marL="7356" marR="7356" marT="73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600.000</a:t>
                      </a:r>
                    </a:p>
                  </a:txBody>
                  <a:tcPr marL="7356" marR="7356" marT="735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3.000.000</a:t>
                      </a:r>
                    </a:p>
                  </a:txBody>
                  <a:tcPr marL="7356" marR="7356" marT="7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386300" y="1480831"/>
            <a:ext cx="4310218" cy="329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39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Lump sum = Maximum grant amount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20416" y="1122810"/>
            <a:ext cx="3105071" cy="651591"/>
            <a:chOff x="228600" y="1244600"/>
            <a:chExt cx="3631208" cy="762000"/>
          </a:xfrm>
        </p:grpSpPr>
        <p:sp>
          <p:nvSpPr>
            <p:cNvPr id="7" name="Teardrop 6"/>
            <p:cNvSpPr/>
            <p:nvPr/>
          </p:nvSpPr>
          <p:spPr>
            <a:xfrm rot="10800000">
              <a:off x="228600" y="1244600"/>
              <a:ext cx="3173884" cy="762000"/>
            </a:xfrm>
            <a:prstGeom prst="teardrop">
              <a:avLst>
                <a:gd name="adj" fmla="val 99656"/>
              </a:avLst>
            </a:prstGeom>
            <a:solidFill>
              <a:schemeClr val="accent6">
                <a:lumMod val="20000"/>
                <a:lumOff val="80000"/>
                <a:alpha val="18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890" tIns="38946" rIns="77890" bIns="38946" anchor="ctr"/>
            <a:lstStyle/>
            <a:p>
              <a:pPr marL="0" marR="0" lvl="0" indent="0" algn="ctr" defTabSz="3894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539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" name="Text Box 9"/>
            <p:cNvSpPr txBox="1">
              <a:spLocks noChangeArrowheads="1"/>
            </p:cNvSpPr>
            <p:nvPr/>
          </p:nvSpPr>
          <p:spPr bwMode="auto">
            <a:xfrm>
              <a:off x="594172" y="1401763"/>
              <a:ext cx="3265636" cy="5230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78040" tIns="39021" rIns="78040" bIns="39021">
              <a:spAutoFit/>
            </a:bodyPr>
            <a:lstStyle>
              <a:lvl1pPr defTabSz="512763" eaLnBrk="0" hangingPunct="0"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1pPr>
              <a:lvl2pPr marL="742950" indent="-285750" defTabSz="512763" eaLnBrk="0" hangingPunct="0"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2pPr>
              <a:lvl3pPr marL="1143000" indent="-228600" defTabSz="512763" eaLnBrk="0" hangingPunct="0"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3pPr>
              <a:lvl4pPr marL="1600200" indent="-228600" defTabSz="512763" eaLnBrk="0" hangingPunct="0"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4pPr>
              <a:lvl5pPr marL="2057400" indent="-228600" defTabSz="512763" eaLnBrk="0" hangingPunct="0"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5pPr>
              <a:lvl6pPr marL="2514600" indent="-228600" defTabSz="512763" eaLnBrk="0" fontAlgn="base" hangingPunct="0">
                <a:spcBef>
                  <a:spcPct val="0"/>
                </a:spcBef>
                <a:spcAft>
                  <a:spcPct val="0"/>
                </a:spcAft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6pPr>
              <a:lvl7pPr marL="2971800" indent="-228600" defTabSz="512763" eaLnBrk="0" fontAlgn="base" hangingPunct="0">
                <a:spcBef>
                  <a:spcPct val="0"/>
                </a:spcBef>
                <a:spcAft>
                  <a:spcPct val="0"/>
                </a:spcAft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7pPr>
              <a:lvl8pPr marL="3429000" indent="-228600" defTabSz="512763" eaLnBrk="0" fontAlgn="base" hangingPunct="0">
                <a:spcBef>
                  <a:spcPct val="0"/>
                </a:spcBef>
                <a:spcAft>
                  <a:spcPct val="0"/>
                </a:spcAft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8pPr>
              <a:lvl9pPr marL="3886200" indent="-228600" defTabSz="512763" eaLnBrk="0" fontAlgn="base" hangingPunct="0">
                <a:spcBef>
                  <a:spcPct val="0"/>
                </a:spcBef>
                <a:spcAft>
                  <a:spcPct val="0"/>
                </a:spcAft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9pPr>
            </a:lstStyle>
            <a:p>
              <a:pPr marL="0" marR="0" lvl="0" indent="0" algn="l" defTabSz="512763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2394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Annex 2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54379" y="4474562"/>
            <a:ext cx="4439505" cy="1300867"/>
            <a:chOff x="882204" y="5003358"/>
            <a:chExt cx="5191754" cy="1521291"/>
          </a:xfrm>
        </p:grpSpPr>
        <p:sp>
          <p:nvSpPr>
            <p:cNvPr id="10" name="Left Bracket 9"/>
            <p:cNvSpPr/>
            <p:nvPr/>
          </p:nvSpPr>
          <p:spPr bwMode="auto">
            <a:xfrm rot="16200000">
              <a:off x="2214352" y="4807370"/>
              <a:ext cx="144016" cy="792088"/>
            </a:xfrm>
            <a:prstGeom prst="leftBracket">
              <a:avLst/>
            </a:prstGeom>
            <a:noFill/>
            <a:ln w="25400" cap="flat" cmpd="sng" algn="ctr">
              <a:solidFill>
                <a:srgbClr val="13317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8191" tIns="39095" rIns="78191" bIns="39095" numCol="1" rtlCol="0" anchor="ctr" anchorCtr="0" compatLnSpc="1">
              <a:prstTxWarp prst="textNoShape">
                <a:avLst/>
              </a:prstTxWarp>
            </a:bodyPr>
            <a:lstStyle/>
            <a:p>
              <a:pPr marL="2715" marR="0" lvl="0" indent="0" algn="l" defTabSz="78190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499" b="1" i="0" u="none" strike="noStrike" kern="1200" cap="none" spc="0" normalizeH="0" baseline="0" noProof="0">
                <a:ln>
                  <a:noFill/>
                </a:ln>
                <a:solidFill>
                  <a:srgbClr val="FFD624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endParaRPr>
            </a:p>
          </p:txBody>
        </p:sp>
        <p:sp>
          <p:nvSpPr>
            <p:cNvPr id="11" name="Left Bracket 10"/>
            <p:cNvSpPr/>
            <p:nvPr/>
          </p:nvSpPr>
          <p:spPr bwMode="auto">
            <a:xfrm rot="16200000">
              <a:off x="3137254" y="4814636"/>
              <a:ext cx="144016" cy="792088"/>
            </a:xfrm>
            <a:prstGeom prst="leftBracket">
              <a:avLst/>
            </a:prstGeom>
            <a:noFill/>
            <a:ln w="25400" cap="flat" cmpd="sng" algn="ctr">
              <a:solidFill>
                <a:srgbClr val="133176">
                  <a:alpha val="59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8191" tIns="39095" rIns="78191" bIns="39095" numCol="1" rtlCol="0" anchor="ctr" anchorCtr="0" compatLnSpc="1">
              <a:prstTxWarp prst="textNoShape">
                <a:avLst/>
              </a:prstTxWarp>
            </a:bodyPr>
            <a:lstStyle/>
            <a:p>
              <a:pPr marL="2715" marR="0" lvl="0" indent="0" algn="l" defTabSz="78190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499" b="1" i="0" u="none" strike="noStrike" kern="1200" cap="none" spc="0" normalizeH="0" baseline="0" noProof="0">
                <a:ln>
                  <a:noFill/>
                </a:ln>
                <a:solidFill>
                  <a:srgbClr val="FFD624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endParaRPr>
            </a:p>
          </p:txBody>
        </p:sp>
        <p:sp>
          <p:nvSpPr>
            <p:cNvPr id="12" name="Left Bracket 11"/>
            <p:cNvSpPr/>
            <p:nvPr/>
          </p:nvSpPr>
          <p:spPr bwMode="auto">
            <a:xfrm rot="16200000">
              <a:off x="4032145" y="4807371"/>
              <a:ext cx="144016" cy="792088"/>
            </a:xfrm>
            <a:prstGeom prst="leftBracket">
              <a:avLst/>
            </a:prstGeom>
            <a:noFill/>
            <a:ln w="25400" cap="flat" cmpd="sng" algn="ctr">
              <a:solidFill>
                <a:srgbClr val="133176">
                  <a:alpha val="23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8191" tIns="39095" rIns="78191" bIns="39095" numCol="1" rtlCol="0" anchor="ctr" anchorCtr="0" compatLnSpc="1">
              <a:prstTxWarp prst="textNoShape">
                <a:avLst/>
              </a:prstTxWarp>
            </a:bodyPr>
            <a:lstStyle/>
            <a:p>
              <a:pPr marL="2715" marR="0" lvl="0" indent="0" algn="l" defTabSz="78190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499" b="1" i="0" u="none" strike="noStrike" kern="1200" cap="none" spc="0" normalizeH="0" baseline="0" noProof="0">
                <a:ln>
                  <a:noFill/>
                </a:ln>
                <a:solidFill>
                  <a:srgbClr val="FFD624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390168" y="5003358"/>
              <a:ext cx="683790" cy="4157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710" b="1" i="0" u="none" strike="noStrike" kern="1200" cap="none" spc="0" normalizeH="0" baseline="0" noProof="0" dirty="0">
                  <a:ln>
                    <a:noFill/>
                  </a:ln>
                  <a:solidFill>
                    <a:srgbClr val="FFD624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+mn-cs"/>
                </a:rPr>
                <a:t>…..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82204" y="6139676"/>
              <a:ext cx="5040560" cy="3849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539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+mn-cs"/>
                </a:rPr>
                <a:t>Share of the lump sum per WP</a:t>
              </a:r>
            </a:p>
          </p:txBody>
        </p:sp>
        <p:cxnSp>
          <p:nvCxnSpPr>
            <p:cNvPr id="15" name="Straight Arrow Connector 14"/>
            <p:cNvCxnSpPr>
              <a:stCxn id="10" idx="1"/>
              <a:endCxn id="14" idx="0"/>
            </p:cNvCxnSpPr>
            <p:nvPr/>
          </p:nvCxnSpPr>
          <p:spPr bwMode="auto">
            <a:xfrm>
              <a:off x="2286360" y="5275422"/>
              <a:ext cx="1116124" cy="864254"/>
            </a:xfrm>
            <a:prstGeom prst="straightConnector1">
              <a:avLst/>
            </a:prstGeom>
            <a:noFill/>
            <a:ln w="12700" cap="flat" cmpd="sng" algn="ctr">
              <a:solidFill>
                <a:srgbClr val="13317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6" name="Straight Arrow Connector 15"/>
            <p:cNvCxnSpPr>
              <a:stCxn id="11" idx="1"/>
              <a:endCxn id="14" idx="0"/>
            </p:cNvCxnSpPr>
            <p:nvPr/>
          </p:nvCxnSpPr>
          <p:spPr bwMode="auto">
            <a:xfrm>
              <a:off x="3209262" y="5282688"/>
              <a:ext cx="193222" cy="856988"/>
            </a:xfrm>
            <a:prstGeom prst="straightConnector1">
              <a:avLst/>
            </a:prstGeom>
            <a:noFill/>
            <a:ln w="12700" cap="flat" cmpd="sng" algn="ctr">
              <a:solidFill>
                <a:srgbClr val="133176">
                  <a:alpha val="59000"/>
                </a:srgb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7" name="Straight Arrow Connector 16"/>
            <p:cNvCxnSpPr>
              <a:stCxn id="12" idx="1"/>
              <a:endCxn id="14" idx="0"/>
            </p:cNvCxnSpPr>
            <p:nvPr/>
          </p:nvCxnSpPr>
          <p:spPr bwMode="auto">
            <a:xfrm flipH="1">
              <a:off x="3402484" y="5275423"/>
              <a:ext cx="701669" cy="864253"/>
            </a:xfrm>
            <a:prstGeom prst="straightConnector1">
              <a:avLst/>
            </a:prstGeom>
            <a:noFill/>
            <a:ln w="12700" cap="flat" cmpd="sng" algn="ctr">
              <a:solidFill>
                <a:srgbClr val="133176">
                  <a:alpha val="22000"/>
                </a:srgb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8" name="Straight Arrow Connector 17"/>
            <p:cNvCxnSpPr>
              <a:stCxn id="13" idx="2"/>
              <a:endCxn id="14" idx="0"/>
            </p:cNvCxnSpPr>
            <p:nvPr/>
          </p:nvCxnSpPr>
          <p:spPr bwMode="auto">
            <a:xfrm flipH="1">
              <a:off x="3402484" y="5403468"/>
              <a:ext cx="2329579" cy="736208"/>
            </a:xfrm>
            <a:prstGeom prst="straightConnector1">
              <a:avLst/>
            </a:prstGeom>
            <a:noFill/>
            <a:ln w="12700" cap="flat" cmpd="sng" algn="ctr">
              <a:solidFill>
                <a:srgbClr val="133176">
                  <a:alpha val="11000"/>
                </a:srgb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>
              <a:off x="882204" y="6144086"/>
              <a:ext cx="5040560" cy="0"/>
            </a:xfrm>
            <a:prstGeom prst="line">
              <a:avLst/>
            </a:prstGeom>
            <a:noFill/>
            <a:ln w="22225" cap="flat" cmpd="sng" algn="ctr">
              <a:solidFill>
                <a:schemeClr val="accent6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0" name="Group 19"/>
          <p:cNvGrpSpPr/>
          <p:nvPr/>
        </p:nvGrpSpPr>
        <p:grpSpPr>
          <a:xfrm>
            <a:off x="1404113" y="2259084"/>
            <a:ext cx="6031103" cy="945417"/>
            <a:chOff x="1642032" y="2412479"/>
            <a:chExt cx="7053040" cy="1105613"/>
          </a:xfrm>
        </p:grpSpPr>
        <p:sp>
          <p:nvSpPr>
            <p:cNvPr id="21" name="TextBox 20"/>
            <p:cNvSpPr txBox="1"/>
            <p:nvPr/>
          </p:nvSpPr>
          <p:spPr>
            <a:xfrm>
              <a:off x="1642032" y="2412479"/>
              <a:ext cx="6696744" cy="6619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539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+mn-cs"/>
                </a:rPr>
                <a:t>Max. liability of the beneficiary after payment of balance</a:t>
              </a:r>
            </a:p>
          </p:txBody>
        </p:sp>
        <p:cxnSp>
          <p:nvCxnSpPr>
            <p:cNvPr id="22" name="Straight Arrow Connector 21"/>
            <p:cNvCxnSpPr/>
            <p:nvPr/>
          </p:nvCxnSpPr>
          <p:spPr bwMode="auto">
            <a:xfrm flipV="1">
              <a:off x="2286360" y="2781811"/>
              <a:ext cx="2843174" cy="726561"/>
            </a:xfrm>
            <a:prstGeom prst="straightConnector1">
              <a:avLst/>
            </a:prstGeom>
            <a:noFill/>
            <a:ln w="12700" cap="flat" cmpd="sng" algn="ctr">
              <a:solidFill>
                <a:srgbClr val="133176">
                  <a:alpha val="11000"/>
                </a:srgb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3" name="Straight Arrow Connector 22"/>
            <p:cNvCxnSpPr/>
            <p:nvPr/>
          </p:nvCxnSpPr>
          <p:spPr bwMode="auto">
            <a:xfrm flipV="1">
              <a:off x="5094672" y="2787225"/>
              <a:ext cx="34862" cy="721147"/>
            </a:xfrm>
            <a:prstGeom prst="straightConnector1">
              <a:avLst/>
            </a:prstGeom>
            <a:noFill/>
            <a:ln w="12700" cap="flat" cmpd="sng" algn="ctr">
              <a:solidFill>
                <a:srgbClr val="133176">
                  <a:alpha val="11000"/>
                </a:srgb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4" name="Straight Arrow Connector 23"/>
            <p:cNvCxnSpPr/>
            <p:nvPr/>
          </p:nvCxnSpPr>
          <p:spPr bwMode="auto">
            <a:xfrm flipH="1" flipV="1">
              <a:off x="5129534" y="2787226"/>
              <a:ext cx="851750" cy="727318"/>
            </a:xfrm>
            <a:prstGeom prst="straightConnector1">
              <a:avLst/>
            </a:prstGeom>
            <a:noFill/>
            <a:ln w="12700" cap="flat" cmpd="sng" algn="ctr">
              <a:solidFill>
                <a:srgbClr val="133176">
                  <a:alpha val="11000"/>
                </a:srgb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5" name="Straight Arrow Connector 24"/>
            <p:cNvCxnSpPr/>
            <p:nvPr/>
          </p:nvCxnSpPr>
          <p:spPr bwMode="auto">
            <a:xfrm flipH="1" flipV="1">
              <a:off x="5129534" y="2781811"/>
              <a:ext cx="1787854" cy="736281"/>
            </a:xfrm>
            <a:prstGeom prst="straightConnector1">
              <a:avLst/>
            </a:prstGeom>
            <a:noFill/>
            <a:ln w="12700" cap="flat" cmpd="sng" algn="ctr">
              <a:solidFill>
                <a:srgbClr val="133176">
                  <a:alpha val="11000"/>
                </a:srgb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6" name="Straight Arrow Connector 25"/>
            <p:cNvCxnSpPr/>
            <p:nvPr/>
          </p:nvCxnSpPr>
          <p:spPr bwMode="auto">
            <a:xfrm flipH="1" flipV="1">
              <a:off x="5202684" y="2787227"/>
              <a:ext cx="3492388" cy="730865"/>
            </a:xfrm>
            <a:prstGeom prst="straightConnector1">
              <a:avLst/>
            </a:prstGeom>
            <a:noFill/>
            <a:ln w="12700" cap="flat" cmpd="sng" algn="ctr">
              <a:solidFill>
                <a:srgbClr val="133176">
                  <a:alpha val="11000"/>
                </a:srgb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>
              <a:off x="2574392" y="2765282"/>
              <a:ext cx="5040560" cy="0"/>
            </a:xfrm>
            <a:prstGeom prst="line">
              <a:avLst/>
            </a:prstGeom>
            <a:noFill/>
            <a:ln w="22225" cap="flat" cmpd="sng" algn="ctr">
              <a:solidFill>
                <a:schemeClr val="accent6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072338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18594" y="234974"/>
            <a:ext cx="9055864" cy="720081"/>
          </a:xfrm>
          <a:prstGeom prst="rect">
            <a:avLst/>
          </a:prstGeom>
        </p:spPr>
        <p:txBody>
          <a:bodyPr/>
          <a:lstStyle>
            <a:lvl1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E4194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Lump sum grant – Interim payment</a:t>
            </a:r>
            <a:endParaRPr kumimoji="0" lang="en-GB" sz="1800" b="1" i="1" u="sng" strike="noStrike" kern="0" cap="none" spc="0" normalizeH="0" baseline="0" noProof="0" dirty="0">
              <a:ln>
                <a:noFill/>
              </a:ln>
              <a:solidFill>
                <a:srgbClr val="0E4194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8452" y="1014718"/>
            <a:ext cx="88664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0E419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Sum of the share of the lump sum 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44434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allocated to Work Packages 	fully completed in the reporting period</a:t>
            </a:r>
          </a:p>
        </p:txBody>
      </p:sp>
      <p:sp>
        <p:nvSpPr>
          <p:cNvPr id="4" name="Rectangle 3"/>
          <p:cNvSpPr/>
          <p:nvPr/>
        </p:nvSpPr>
        <p:spPr>
          <a:xfrm>
            <a:off x="516225" y="2053511"/>
            <a:ext cx="8365992" cy="383847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909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53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515077" y="2087935"/>
          <a:ext cx="5919302" cy="1816291"/>
        </p:xfrm>
        <a:graphic>
          <a:graphicData uri="http://schemas.openxmlformats.org/drawingml/2006/table">
            <a:tbl>
              <a:tblPr/>
              <a:tblGrid>
                <a:gridCol w="10883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48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25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77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06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51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787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8145" marR="8145" marT="81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WP1</a:t>
                      </a:r>
                    </a:p>
                  </a:txBody>
                  <a:tcPr marL="8145" marR="8145" marT="81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WP2</a:t>
                      </a:r>
                    </a:p>
                  </a:txBody>
                  <a:tcPr marL="8145" marR="8145" marT="81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WP3</a:t>
                      </a:r>
                    </a:p>
                  </a:txBody>
                  <a:tcPr marL="8145" marR="8145" marT="81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WP4</a:t>
                      </a:r>
                    </a:p>
                  </a:txBody>
                  <a:tcPr marL="8145" marR="8145" marT="81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WP5</a:t>
                      </a:r>
                    </a:p>
                  </a:txBody>
                  <a:tcPr marL="8145" marR="8145" marT="81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787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Beneficiary A</a:t>
                      </a:r>
                    </a:p>
                  </a:txBody>
                  <a:tcPr marL="8145" marR="8145" marT="81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250.000</a:t>
                      </a:r>
                    </a:p>
                  </a:txBody>
                  <a:tcPr marL="8145" marR="8145" marT="8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8145" marR="8145" marT="81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8145" marR="8145" marT="81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50.000</a:t>
                      </a:r>
                    </a:p>
                  </a:txBody>
                  <a:tcPr marL="8145" marR="8145" marT="81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300.000</a:t>
                      </a:r>
                    </a:p>
                  </a:txBody>
                  <a:tcPr marL="8145" marR="8145" marT="81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787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Beneficiary B</a:t>
                      </a:r>
                    </a:p>
                  </a:txBody>
                  <a:tcPr marL="8145" marR="8145" marT="81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8145" marR="8145" marT="8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250.000</a:t>
                      </a:r>
                    </a:p>
                  </a:txBody>
                  <a:tcPr marL="8145" marR="8145" marT="81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350.000</a:t>
                      </a:r>
                    </a:p>
                  </a:txBody>
                  <a:tcPr marL="8145" marR="8145" marT="81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50.000</a:t>
                      </a:r>
                    </a:p>
                  </a:txBody>
                  <a:tcPr marL="8145" marR="8145" marT="81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8145" marR="8145" marT="81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787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Beneficiary C</a:t>
                      </a:r>
                    </a:p>
                  </a:txBody>
                  <a:tcPr marL="8145" marR="8145" marT="81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100.000</a:t>
                      </a:r>
                    </a:p>
                  </a:txBody>
                  <a:tcPr marL="8145" marR="8145" marT="8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100.000</a:t>
                      </a:r>
                    </a:p>
                  </a:txBody>
                  <a:tcPr marL="8145" marR="8145" marT="81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8145" marR="8145" marT="81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50.000</a:t>
                      </a:r>
                    </a:p>
                  </a:txBody>
                  <a:tcPr marL="8145" marR="8145" marT="81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8145" marR="8145" marT="81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787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Beneficiary D</a:t>
                      </a:r>
                    </a:p>
                  </a:txBody>
                  <a:tcPr marL="8145" marR="8145" marT="81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8145" marR="8145" marT="8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120.000</a:t>
                      </a:r>
                    </a:p>
                  </a:txBody>
                  <a:tcPr marL="8145" marR="8145" marT="81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8145" marR="8145" marT="81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50.000</a:t>
                      </a:r>
                    </a:p>
                  </a:txBody>
                  <a:tcPr marL="8145" marR="8145" marT="81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8145" marR="8145" marT="81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6926">
                <a:tc>
                  <a:txBody>
                    <a:bodyPr/>
                    <a:lstStyle/>
                    <a:p>
                      <a:pPr algn="r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Total</a:t>
                      </a:r>
                    </a:p>
                  </a:txBody>
                  <a:tcPr marL="8145" marR="8145" marT="81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350.000</a:t>
                      </a:r>
                    </a:p>
                  </a:txBody>
                  <a:tcPr marL="8145" marR="8145" marT="81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470.000</a:t>
                      </a:r>
                    </a:p>
                  </a:txBody>
                  <a:tcPr marL="8145" marR="8145" marT="81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350.000</a:t>
                      </a:r>
                    </a:p>
                  </a:txBody>
                  <a:tcPr marL="8145" marR="8145" marT="81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200.000</a:t>
                      </a:r>
                    </a:p>
                  </a:txBody>
                  <a:tcPr marL="8145" marR="8145" marT="81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300.000</a:t>
                      </a:r>
                    </a:p>
                  </a:txBody>
                  <a:tcPr marL="8145" marR="8145" marT="81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292484" y="4053210"/>
            <a:ext cx="7204391" cy="1467170"/>
            <a:chOff x="342044" y="4510608"/>
            <a:chExt cx="8425135" cy="1715773"/>
          </a:xfrm>
        </p:grpSpPr>
        <p:sp>
          <p:nvSpPr>
            <p:cNvPr id="8" name="TextBox 7"/>
            <p:cNvSpPr txBox="1"/>
            <p:nvPr/>
          </p:nvSpPr>
          <p:spPr>
            <a:xfrm>
              <a:off x="342044" y="5758475"/>
              <a:ext cx="8425135" cy="4679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6B708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Payment</a:t>
              </a: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6B708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= 350 000 +    0    +  350 000 +  0     = 700 000 € </a:t>
              </a:r>
            </a:p>
          </p:txBody>
        </p:sp>
        <p:sp>
          <p:nvSpPr>
            <p:cNvPr id="9" name="Down Arrow 8"/>
            <p:cNvSpPr/>
            <p:nvPr/>
          </p:nvSpPr>
          <p:spPr>
            <a:xfrm>
              <a:off x="2106540" y="4510608"/>
              <a:ext cx="648072" cy="1046534"/>
            </a:xfrm>
            <a:prstGeom prst="downArrow">
              <a:avLst>
                <a:gd name="adj1" fmla="val 50000"/>
                <a:gd name="adj2" fmla="val 41182"/>
              </a:avLst>
            </a:prstGeom>
            <a:solidFill>
              <a:srgbClr val="92D050"/>
            </a:solidFill>
            <a:ln>
              <a:solidFill>
                <a:srgbClr val="13317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909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394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Wingdings"/>
                </a:rPr>
                <a:t></a:t>
              </a:r>
              <a:endParaRPr kumimoji="0" lang="en-GB" sz="2394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" name="Down Arrow 9"/>
            <p:cNvSpPr/>
            <p:nvPr/>
          </p:nvSpPr>
          <p:spPr>
            <a:xfrm>
              <a:off x="3294757" y="4510608"/>
              <a:ext cx="648072" cy="1046534"/>
            </a:xfrm>
            <a:prstGeom prst="downArrow">
              <a:avLst>
                <a:gd name="adj1" fmla="val 50000"/>
                <a:gd name="adj2" fmla="val 41182"/>
              </a:avLst>
            </a:prstGeom>
            <a:gradFill>
              <a:gsLst>
                <a:gs pos="27000">
                  <a:srgbClr val="92D050"/>
                </a:gs>
                <a:gs pos="100000">
                  <a:schemeClr val="bg1"/>
                </a:gs>
              </a:gsLst>
              <a:lin ang="5400000" scaled="0"/>
            </a:gradFill>
            <a:ln>
              <a:solidFill>
                <a:srgbClr val="13317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909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394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Wingdings"/>
                </a:rPr>
                <a:t></a:t>
              </a:r>
              <a:endParaRPr kumimoji="0" lang="en-GB" sz="2394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" name="Down Arrow 10"/>
            <p:cNvSpPr/>
            <p:nvPr/>
          </p:nvSpPr>
          <p:spPr>
            <a:xfrm>
              <a:off x="4554612" y="4541415"/>
              <a:ext cx="648072" cy="1046534"/>
            </a:xfrm>
            <a:prstGeom prst="downArrow">
              <a:avLst>
                <a:gd name="adj1" fmla="val 50000"/>
                <a:gd name="adj2" fmla="val 41182"/>
              </a:avLst>
            </a:prstGeom>
            <a:solidFill>
              <a:srgbClr val="92D050"/>
            </a:solidFill>
            <a:ln>
              <a:solidFill>
                <a:srgbClr val="13317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909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394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Wingdings"/>
                </a:rPr>
                <a:t></a:t>
              </a:r>
              <a:endParaRPr kumimoji="0" lang="en-GB" sz="2394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Down Arrow 11"/>
            <p:cNvSpPr/>
            <p:nvPr/>
          </p:nvSpPr>
          <p:spPr>
            <a:xfrm>
              <a:off x="5725790" y="4543647"/>
              <a:ext cx="648072" cy="1046534"/>
            </a:xfrm>
            <a:prstGeom prst="downArrow">
              <a:avLst>
                <a:gd name="adj1" fmla="val 50000"/>
                <a:gd name="adj2" fmla="val 41182"/>
              </a:avLst>
            </a:prstGeom>
            <a:gradFill>
              <a:gsLst>
                <a:gs pos="0">
                  <a:srgbClr val="92D050"/>
                </a:gs>
                <a:gs pos="37000">
                  <a:schemeClr val="bg1"/>
                </a:gs>
              </a:gsLst>
              <a:lin ang="5400000" scaled="0"/>
            </a:gradFill>
            <a:ln>
              <a:solidFill>
                <a:srgbClr val="13317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909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394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Wingdings"/>
                </a:rPr>
                <a:t></a:t>
              </a:r>
              <a:endParaRPr kumimoji="0" lang="en-GB" sz="2394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3" name="Left Arrow Callout 12"/>
          <p:cNvSpPr/>
          <p:nvPr/>
        </p:nvSpPr>
        <p:spPr>
          <a:xfrm>
            <a:off x="6747706" y="2197509"/>
            <a:ext cx="1888215" cy="1539363"/>
          </a:xfrm>
          <a:prstGeom prst="leftArrowCallout">
            <a:avLst/>
          </a:prstGeom>
          <a:solidFill>
            <a:srgbClr val="133176">
              <a:alpha val="8000"/>
            </a:srgbClr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909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39" b="0" i="0" u="none" strike="noStrike" kern="1200" cap="none" spc="0" normalizeH="0" baseline="0" noProof="0" dirty="0">
                <a:ln>
                  <a:noFill/>
                </a:ln>
                <a:solidFill>
                  <a:srgbClr val="0E4194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Annex 2</a:t>
            </a:r>
          </a:p>
        </p:txBody>
      </p:sp>
      <p:grpSp>
        <p:nvGrpSpPr>
          <p:cNvPr id="14" name="Group 1"/>
          <p:cNvGrpSpPr>
            <a:grpSpLocks/>
          </p:cNvGrpSpPr>
          <p:nvPr/>
        </p:nvGrpSpPr>
        <p:grpSpPr bwMode="auto">
          <a:xfrm>
            <a:off x="2078402" y="5655056"/>
            <a:ext cx="4548372" cy="328062"/>
            <a:chOff x="476251" y="5669485"/>
            <a:chExt cx="9795512" cy="383778"/>
          </a:xfrm>
        </p:grpSpPr>
        <p:sp>
          <p:nvSpPr>
            <p:cNvPr id="15" name="Text Box 10"/>
            <p:cNvSpPr txBox="1">
              <a:spLocks noChangeArrowheads="1"/>
            </p:cNvSpPr>
            <p:nvPr/>
          </p:nvSpPr>
          <p:spPr bwMode="auto">
            <a:xfrm>
              <a:off x="1470449" y="5683920"/>
              <a:ext cx="8801314" cy="3693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78095" tIns="39048" rIns="78095" bIns="39048">
              <a:spAutoFit/>
            </a:bodyPr>
            <a:lstStyle>
              <a:lvl1pPr defTabSz="512763" eaLnBrk="0" hangingPunct="0"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1pPr>
              <a:lvl2pPr marL="742950" indent="-285750" defTabSz="512763" eaLnBrk="0" hangingPunct="0"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2pPr>
              <a:lvl3pPr marL="1143000" indent="-228600" defTabSz="512763" eaLnBrk="0" hangingPunct="0"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3pPr>
              <a:lvl4pPr marL="1600200" indent="-228600" defTabSz="512763" eaLnBrk="0" hangingPunct="0"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4pPr>
              <a:lvl5pPr marL="2057400" indent="-228600" defTabSz="512763" eaLnBrk="0" hangingPunct="0"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5pPr>
              <a:lvl6pPr marL="2514600" indent="-228600" defTabSz="512763" eaLnBrk="0" fontAlgn="base" hangingPunct="0">
                <a:spcBef>
                  <a:spcPct val="0"/>
                </a:spcBef>
                <a:spcAft>
                  <a:spcPct val="0"/>
                </a:spcAft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6pPr>
              <a:lvl7pPr marL="2971800" indent="-228600" defTabSz="512763" eaLnBrk="0" fontAlgn="base" hangingPunct="0">
                <a:spcBef>
                  <a:spcPct val="0"/>
                </a:spcBef>
                <a:spcAft>
                  <a:spcPct val="0"/>
                </a:spcAft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7pPr>
              <a:lvl8pPr marL="3429000" indent="-228600" defTabSz="512763" eaLnBrk="0" fontAlgn="base" hangingPunct="0">
                <a:spcBef>
                  <a:spcPct val="0"/>
                </a:spcBef>
                <a:spcAft>
                  <a:spcPct val="0"/>
                </a:spcAft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8pPr>
              <a:lvl9pPr marL="3886200" indent="-228600" defTabSz="512763" eaLnBrk="0" fontAlgn="base" hangingPunct="0">
                <a:spcBef>
                  <a:spcPct val="0"/>
                </a:spcBef>
                <a:spcAft>
                  <a:spcPct val="0"/>
                </a:spcAft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9pPr>
            </a:lstStyle>
            <a:p>
              <a:pPr marL="0" marR="0" lvl="0" indent="0" algn="l" defTabSz="512763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878685"/>
                </a:buClr>
                <a:buSzTx/>
                <a:buFontTx/>
                <a:buNone/>
                <a:tabLst/>
                <a:defRPr/>
              </a:pPr>
              <a:r>
                <a:rPr kumimoji="0" lang="en-GB" altLang="en-US" sz="1539" b="0" i="0" u="none" strike="noStrike" kern="1200" cap="none" spc="0" normalizeH="0" baseline="0" noProof="0" dirty="0">
                  <a:ln>
                    <a:noFill/>
                  </a:ln>
                  <a:solidFill>
                    <a:srgbClr val="6B7083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+mn-cs"/>
                </a:rPr>
                <a:t>Limited to 90 % of the total </a:t>
              </a:r>
              <a:r>
                <a:rPr kumimoji="0" lang="en-GB" altLang="en-US" sz="1539" b="0" i="0" u="none" strike="noStrike" kern="1200" cap="none" spc="0" normalizeH="0" baseline="0" noProof="0" dirty="0">
                  <a:ln>
                    <a:noFill/>
                  </a:ln>
                  <a:solidFill>
                    <a:srgbClr val="6B708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grant</a:t>
              </a:r>
            </a:p>
          </p:txBody>
        </p:sp>
        <p:sp>
          <p:nvSpPr>
            <p:cNvPr id="16" name="Isosceles Triangle 15"/>
            <p:cNvSpPr/>
            <p:nvPr/>
          </p:nvSpPr>
          <p:spPr bwMode="auto">
            <a:xfrm>
              <a:off x="476251" y="5669485"/>
              <a:ext cx="728980" cy="383778"/>
            </a:xfrm>
            <a:prstGeom prst="triangle">
              <a:avLst/>
            </a:prstGeom>
            <a:solidFill>
              <a:srgbClr val="F6F000"/>
            </a:solidFill>
            <a:ln w="38100" cap="rnd">
              <a:solidFill>
                <a:schemeClr val="tx1"/>
              </a:solidFill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3175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8095" tIns="39048" rIns="78095" bIns="39048" anchor="ctr"/>
            <a:lstStyle/>
            <a:p>
              <a:pPr marL="0" marR="0" lvl="0" indent="0" algn="ctr" defTabSz="3901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BE" sz="1710" b="1" i="0" u="none" strike="noStrike" kern="1200" cap="none" spc="0" normalizeH="0" baseline="0" noProof="0" dirty="0">
                  <a:ln>
                    <a:noFill/>
                  </a:ln>
                  <a:solidFill>
                    <a:srgbClr val="502800"/>
                  </a:solidFill>
                  <a:effectLst/>
                  <a:uLnTx/>
                  <a:uFillTx/>
                  <a:latin typeface="Georgia" panose="02040502050405020303" pitchFamily="18" charset="0"/>
                  <a:ea typeface="+mn-ea"/>
                  <a:cs typeface="+mn-cs"/>
                  <a:sym typeface="Webdings"/>
                </a:rPr>
                <a:t>!</a:t>
              </a:r>
              <a:endParaRPr kumimoji="0" lang="en-GB" sz="1710" b="1" i="0" u="none" strike="noStrike" kern="1200" cap="none" spc="0" normalizeH="0" baseline="0" noProof="0" dirty="0">
                <a:ln>
                  <a:noFill/>
                </a:ln>
                <a:solidFill>
                  <a:srgbClr val="5028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  <a:sym typeface="Webdings"/>
              </a:endParaRPr>
            </a:p>
            <a:p>
              <a:pPr marL="0" marR="0" lvl="0" indent="0" algn="ctr" defTabSz="3901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28" b="1" i="0" u="none" strike="noStrike" kern="1200" cap="none" spc="0" normalizeH="0" baseline="0" noProof="0" dirty="0">
                <a:ln>
                  <a:noFill/>
                </a:ln>
                <a:solidFill>
                  <a:srgbClr val="5028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185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18594" y="234974"/>
            <a:ext cx="8845894" cy="1033786"/>
          </a:xfrm>
          <a:prstGeom prst="rect">
            <a:avLst/>
          </a:prstGeom>
        </p:spPr>
        <p:txBody>
          <a:bodyPr/>
          <a:lstStyle/>
          <a:p>
            <a:pPr marL="0" indent="0" algn="ctr"/>
            <a:r>
              <a:rPr lang="en-IE" sz="2800" dirty="0" smtClean="0">
                <a:solidFill>
                  <a:srgbClr val="0E41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Lessons learned: Issues to consider before drawing conclusions</a:t>
            </a:r>
            <a:endParaRPr lang="en-GB" sz="1800" i="1" u="sng" dirty="0">
              <a:solidFill>
                <a:srgbClr val="0E41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5077" y="1916832"/>
            <a:ext cx="8352928" cy="3488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77379" marR="0" lvl="1" indent="-293214" algn="l" defTabSz="781903" rtl="0" eaLnBrk="1" fontAlgn="base" latinLnBrk="0" hangingPunct="1">
              <a:lnSpc>
                <a:spcPct val="100000"/>
              </a:lnSpc>
              <a:spcBef>
                <a:spcPts val="1026"/>
              </a:spcBef>
              <a:spcAft>
                <a:spcPts val="1026"/>
              </a:spcAft>
              <a:buClr>
                <a:srgbClr val="F8A907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434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We 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44434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are in the first stages: </a:t>
            </a:r>
            <a:r>
              <a:rPr kumimoji="0" lang="en-GB" sz="2200" b="1" i="0" u="sng" strike="noStrike" kern="1200" cap="none" spc="0" normalizeH="0" baseline="0" noProof="0" dirty="0">
                <a:ln>
                  <a:noFill/>
                </a:ln>
                <a:solidFill>
                  <a:srgbClr val="0E419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Experience is very limited!</a:t>
            </a:r>
          </a:p>
          <a:p>
            <a:pPr marL="677379" marR="0" lvl="1" indent="-293214" algn="l" defTabSz="781903" rtl="0" eaLnBrk="1" fontAlgn="base" latinLnBrk="0" hangingPunct="1">
              <a:lnSpc>
                <a:spcPct val="100000"/>
              </a:lnSpc>
              <a:spcBef>
                <a:spcPts val="1026"/>
              </a:spcBef>
              <a:spcAft>
                <a:spcPts val="1026"/>
              </a:spcAft>
              <a:buClr>
                <a:srgbClr val="F8A907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434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Evaluations of ongoing pilots concluded (NMBP, S2R,  Health, ERC-</a:t>
            </a:r>
            <a:r>
              <a:rPr kumimoji="0" lang="en-GB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434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PoC</a:t>
            </a:r>
            <a:r>
              <a:rPr kumimoji="0" lang="en-GB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434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2 cut-off dates) </a:t>
            </a:r>
          </a:p>
          <a:p>
            <a:pPr marL="677379" marR="0" lvl="1" indent="-293214" algn="l" defTabSz="781903" rtl="0" eaLnBrk="1" fontAlgn="base" latinLnBrk="0" hangingPunct="1">
              <a:lnSpc>
                <a:spcPct val="100000"/>
              </a:lnSpc>
              <a:spcBef>
                <a:spcPts val="1026"/>
              </a:spcBef>
              <a:spcAft>
                <a:spcPts val="1026"/>
              </a:spcAft>
              <a:buClr>
                <a:srgbClr val="F8A907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44434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ECA’s recommendations on the Special report on H2020 Simplification</a:t>
            </a:r>
          </a:p>
          <a:p>
            <a:pPr marL="384165" marR="0" lvl="1" indent="0" algn="l" defTabSz="781903" rtl="0" eaLnBrk="1" fontAlgn="base" latinLnBrk="0" hangingPunct="1">
              <a:lnSpc>
                <a:spcPct val="100000"/>
              </a:lnSpc>
              <a:spcBef>
                <a:spcPts val="1026"/>
              </a:spcBef>
              <a:spcAft>
                <a:spcPts val="1026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E419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Therefore</a:t>
            </a:r>
            <a:endParaRPr kumimoji="0" lang="en-GB" sz="2200" b="0" i="0" u="none" strike="noStrike" kern="1200" cap="none" spc="0" normalizeH="0" baseline="0" noProof="0" dirty="0" smtClean="0">
              <a:ln>
                <a:noFill/>
              </a:ln>
              <a:solidFill>
                <a:srgbClr val="0E419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677379" marR="0" lvl="1" indent="-293214" algn="l" defTabSz="781903" rtl="0" eaLnBrk="1" fontAlgn="base" latinLnBrk="0" hangingPunct="1">
              <a:lnSpc>
                <a:spcPct val="100000"/>
              </a:lnSpc>
              <a:spcBef>
                <a:spcPts val="1026"/>
              </a:spcBef>
              <a:spcAft>
                <a:spcPts val="1026"/>
              </a:spcAft>
              <a:buClr>
                <a:srgbClr val="F8A907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44434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We need to increase the number of pilots!       WP 2020</a:t>
            </a:r>
            <a:r>
              <a:rPr kumimoji="0" lang="en-GB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434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!</a:t>
            </a: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srgbClr val="44434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6372200" y="5013176"/>
            <a:ext cx="432048" cy="288032"/>
          </a:xfrm>
          <a:prstGeom prst="rightArrow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3268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39552" y="234974"/>
            <a:ext cx="7909790" cy="720081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GB" altLang="en-US" sz="2800" dirty="0" smtClean="0">
                <a:solidFill>
                  <a:srgbClr val="0E4194"/>
                </a:solidFill>
                <a:ea typeface="Verdana" pitchFamily="34" charset="0"/>
                <a:cs typeface="Verdana" pitchFamily="34" charset="0"/>
              </a:rPr>
              <a:t>Lump </a:t>
            </a:r>
            <a:r>
              <a:rPr lang="en-GB" altLang="en-US" sz="2800" dirty="0">
                <a:solidFill>
                  <a:srgbClr val="0E4194"/>
                </a:solidFill>
                <a:ea typeface="Verdana" pitchFamily="34" charset="0"/>
                <a:cs typeface="Verdana" pitchFamily="34" charset="0"/>
              </a:rPr>
              <a:t>sum: Lessons learned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5536" y="912583"/>
            <a:ext cx="8352928" cy="5865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026"/>
              </a:spcBef>
              <a:spcAft>
                <a:spcPts val="1026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E419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From proposal preparation:</a:t>
            </a:r>
          </a:p>
          <a:p>
            <a:pPr marL="677379" marR="0" lvl="1" indent="-293214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F8A907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434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Reinforcing information to beneficiaries on lump sum specificities </a:t>
            </a:r>
          </a:p>
          <a:p>
            <a:pPr marL="1257300" lvl="2" indent="-342900">
              <a:spcBef>
                <a:spcPts val="300"/>
              </a:spcBef>
              <a:spcAft>
                <a:spcPts val="300"/>
              </a:spcAft>
              <a:buClr>
                <a:srgbClr val="F8A907"/>
              </a:buClr>
              <a:buFont typeface="Wingdings" panose="05000000000000000000" pitchFamily="2" charset="2"/>
              <a:buChar char="Ø"/>
              <a:defRPr/>
            </a:pPr>
            <a:r>
              <a:rPr lang="en-IE" sz="2000" dirty="0">
                <a:latin typeface="Arial"/>
                <a:hlinkClick r:id="rId3"/>
              </a:rPr>
              <a:t>Set of slides </a:t>
            </a:r>
            <a:r>
              <a:rPr lang="en-IE" sz="2000" dirty="0">
                <a:solidFill>
                  <a:srgbClr val="0E4194"/>
                </a:solidFill>
                <a:latin typeface="Arial"/>
              </a:rPr>
              <a:t>‘Lump sum pilots: What do I have to know?’</a:t>
            </a:r>
          </a:p>
          <a:p>
            <a:pPr marL="1257300" lvl="2" indent="-342900">
              <a:buClr>
                <a:srgbClr val="F8A907"/>
              </a:buClr>
              <a:buFont typeface="Wingdings" panose="05000000000000000000" pitchFamily="2" charset="2"/>
              <a:buChar char="Ø"/>
              <a:defRPr/>
            </a:pPr>
            <a:r>
              <a:rPr lang="en-IE" sz="2000" dirty="0">
                <a:latin typeface="Arial"/>
                <a:hlinkClick r:id="rId4"/>
              </a:rPr>
              <a:t>Video</a:t>
            </a:r>
            <a:r>
              <a:rPr lang="en-IE" sz="2000" dirty="0">
                <a:latin typeface="Arial"/>
              </a:rPr>
              <a:t> </a:t>
            </a:r>
            <a:r>
              <a:rPr lang="en-IE" sz="2000" dirty="0">
                <a:solidFill>
                  <a:srgbClr val="0E4194"/>
                </a:solidFill>
                <a:latin typeface="Arial"/>
              </a:rPr>
              <a:t>‘All I need to know about lump sum pilots</a:t>
            </a:r>
            <a:r>
              <a:rPr lang="en-IE" sz="2000" dirty="0" smtClean="0">
                <a:solidFill>
                  <a:srgbClr val="0E4194"/>
                </a:solidFill>
                <a:latin typeface="Arial"/>
              </a:rPr>
              <a:t>’</a:t>
            </a:r>
          </a:p>
          <a:p>
            <a:pPr marL="1257300" lvl="2" indent="-342900">
              <a:buClr>
                <a:srgbClr val="F8A907"/>
              </a:buClr>
              <a:buFont typeface="Wingdings" panose="05000000000000000000" pitchFamily="2" charset="2"/>
              <a:buChar char="Ø"/>
              <a:defRPr/>
            </a:pPr>
            <a:r>
              <a:rPr lang="en-GB" sz="2000" dirty="0">
                <a:solidFill>
                  <a:srgbClr val="6B7083"/>
                </a:solidFill>
                <a:latin typeface="+mn-lt"/>
                <a:hlinkClick r:id="rId5"/>
              </a:rPr>
              <a:t>FAQ</a:t>
            </a:r>
            <a:r>
              <a:rPr lang="en-GB" sz="2000" b="0" dirty="0">
                <a:solidFill>
                  <a:srgbClr val="6B7083"/>
                </a:solidFill>
                <a:latin typeface="+mn-lt"/>
              </a:rPr>
              <a:t> </a:t>
            </a:r>
            <a:r>
              <a:rPr lang="en-GB" sz="2000" b="0" dirty="0">
                <a:solidFill>
                  <a:srgbClr val="434445"/>
                </a:solidFill>
                <a:latin typeface="+mn-lt"/>
              </a:rPr>
              <a:t>on diverse topics how to structure continuous project lifetime WPs (Concept of Work packages, Evaluation, Payment, Amendments, Reporting, etc.)</a:t>
            </a:r>
          </a:p>
          <a:p>
            <a:pPr marL="677379" marR="0" lvl="1" indent="-293214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F8A907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I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434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Concept of work packages</a:t>
            </a: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rgbClr val="44434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677379" marR="0" lvl="1" indent="-293214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F8A907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I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434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Improving the design of the budget Excel sheet </a:t>
            </a:r>
          </a:p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ts val="1026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E419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From evaluation: </a:t>
            </a:r>
          </a:p>
          <a:p>
            <a:pPr marL="677379" marR="0" lvl="1" indent="-293214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F8A907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I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434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Reinforcing information to evaluators </a:t>
            </a: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rgbClr val="44434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E419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Other important issues to be underlined : </a:t>
            </a:r>
          </a:p>
          <a:p>
            <a:pPr marL="819150" marR="0" lvl="2" indent="-36195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F8A907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I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434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Careful selection of experts with project management / financial background</a:t>
            </a:r>
          </a:p>
          <a:p>
            <a:pPr marL="819150" marR="0" lvl="2" indent="-36195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F8A907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I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434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Homogenous implementation of different pilots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44434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3524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18594" y="234974"/>
            <a:ext cx="9055864" cy="720081"/>
          </a:xfrm>
          <a:prstGeom prst="rect">
            <a:avLst/>
          </a:prstGeom>
        </p:spPr>
        <p:txBody>
          <a:bodyPr/>
          <a:lstStyle/>
          <a:p>
            <a:pPr marL="0" indent="0" algn="ctr"/>
            <a:r>
              <a:rPr lang="en-I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Breakdown of contents </a:t>
            </a:r>
            <a:endParaRPr lang="en-GB" sz="1800" i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980728"/>
            <a:ext cx="8568952" cy="5581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781903" rtl="0" eaLnBrk="1" fontAlgn="base" latinLnBrk="0" hangingPunct="1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E419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I:</a:t>
            </a:r>
            <a:r>
              <a:rPr kumimoji="0" lang="en-GB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434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  <a:r>
              <a:rPr kumimoji="0" lang="en-GB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E419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Simplified forms of costs  	</a:t>
            </a:r>
          </a:p>
          <a:p>
            <a:pPr marL="2149475" marR="0" lvl="4" indent="-320675" algn="l" defTabSz="781903" rtl="0" eaLnBrk="1" fontAlgn="base" latinLnBrk="0" hangingPunct="1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E419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Which ones?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srgbClr val="0E419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122014" marR="0" lvl="4" indent="-293214" algn="l" defTabSz="781903" rtl="0" eaLnBrk="1" fontAlgn="base" latinLnBrk="0" hangingPunct="1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E419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Why?</a:t>
            </a:r>
          </a:p>
          <a:p>
            <a:pPr marL="0" lvl="4" defTabSz="781903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defRPr/>
            </a:pPr>
            <a:r>
              <a:rPr lang="en-GB" sz="2200" dirty="0" smtClean="0">
                <a:solidFill>
                  <a:srgbClr val="0E4194"/>
                </a:solidFill>
                <a:latin typeface="Arial"/>
              </a:rPr>
              <a:t>II:	</a:t>
            </a:r>
            <a:r>
              <a:rPr lang="fr-FR" sz="2200" dirty="0" smtClean="0">
                <a:solidFill>
                  <a:srgbClr val="0E4194"/>
                </a:solidFill>
                <a:latin typeface="Arial"/>
              </a:rPr>
              <a:t>Horizon </a:t>
            </a:r>
            <a:r>
              <a:rPr lang="fr-FR" sz="2200" dirty="0">
                <a:solidFill>
                  <a:srgbClr val="0E4194"/>
                </a:solidFill>
                <a:latin typeface="Arial"/>
              </a:rPr>
              <a:t>Europe </a:t>
            </a:r>
            <a:r>
              <a:rPr lang="fr-FR" sz="2200" dirty="0" err="1">
                <a:solidFill>
                  <a:srgbClr val="0E4194"/>
                </a:solidFill>
                <a:latin typeface="Arial"/>
              </a:rPr>
              <a:t>Implementation</a:t>
            </a:r>
            <a:r>
              <a:rPr lang="fr-FR" sz="2200" dirty="0">
                <a:solidFill>
                  <a:srgbClr val="0E4194"/>
                </a:solidFill>
                <a:latin typeface="Arial"/>
              </a:rPr>
              <a:t> </a:t>
            </a:r>
            <a:r>
              <a:rPr lang="fr-FR" sz="2200" dirty="0" err="1">
                <a:solidFill>
                  <a:srgbClr val="0E4194"/>
                </a:solidFill>
                <a:latin typeface="Arial"/>
              </a:rPr>
              <a:t>strategy</a:t>
            </a:r>
            <a:r>
              <a:rPr lang="fr-FR" sz="2200" dirty="0">
                <a:solidFill>
                  <a:srgbClr val="0E4194"/>
                </a:solidFill>
                <a:latin typeface="Arial"/>
              </a:rPr>
              <a:t> </a:t>
            </a:r>
            <a:r>
              <a:rPr lang="fr-FR" sz="2200">
                <a:solidFill>
                  <a:srgbClr val="0E4194"/>
                </a:solidFill>
                <a:latin typeface="Arial"/>
              </a:rPr>
              <a:t>online </a:t>
            </a:r>
            <a:r>
              <a:rPr lang="fr-FR" sz="2200" smtClean="0">
                <a:solidFill>
                  <a:srgbClr val="0E4194"/>
                </a:solidFill>
                <a:latin typeface="Arial"/>
              </a:rPr>
              <a:t>	consultation</a:t>
            </a:r>
            <a:endParaRPr lang="fr-FR" sz="2200" dirty="0">
              <a:solidFill>
                <a:srgbClr val="0E4194"/>
              </a:solidFill>
              <a:latin typeface="Arial"/>
            </a:endParaRPr>
          </a:p>
          <a:p>
            <a:pPr marL="0" marR="0" lvl="0" indent="0" algn="l" defTabSz="781903" rtl="0" eaLnBrk="1" fontAlgn="base" latinLnBrk="0" hangingPunct="1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smtClean="0">
                <a:ln>
                  <a:noFill/>
                </a:ln>
                <a:solidFill>
                  <a:srgbClr val="0E419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III</a:t>
            </a:r>
            <a:r>
              <a:rPr kumimoji="0" lang="en-GB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E419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	The Lump sum pilot  </a:t>
            </a:r>
          </a:p>
          <a:p>
            <a:pPr marL="2171700" marR="0" lvl="4" indent="-342900" algn="l" defTabSz="781903" rtl="0" eaLnBrk="1" fontAlgn="base" latinLnBrk="0" hangingPunct="1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E419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Why?</a:t>
            </a:r>
          </a:p>
          <a:p>
            <a:pPr marL="2171700" marR="0" lvl="4" indent="-342900" algn="l" defTabSz="781903" rtl="0" eaLnBrk="1" fontAlgn="base" latinLnBrk="0" hangingPunct="1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E419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 pilot with 2 options</a:t>
            </a:r>
          </a:p>
          <a:p>
            <a:pPr marL="2171700" marR="0" lvl="4" indent="-342900" algn="l" defTabSz="781903" rtl="0" eaLnBrk="1" fontAlgn="base" latinLnBrk="0" hangingPunct="1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E419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Principles</a:t>
            </a:r>
          </a:p>
          <a:p>
            <a:pPr marL="2171700" marR="0" lvl="4" indent="-342900" algn="l" defTabSz="781903" rtl="0" eaLnBrk="1" fontAlgn="base" latinLnBrk="0" hangingPunct="1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E419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Lessons learned</a:t>
            </a:r>
          </a:p>
        </p:txBody>
      </p:sp>
    </p:spTree>
    <p:extLst>
      <p:ext uri="{BB962C8B-B14F-4D97-AF65-F5344CB8AC3E}">
        <p14:creationId xmlns:p14="http://schemas.microsoft.com/office/powerpoint/2010/main" val="3890178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23528" y="234974"/>
            <a:ext cx="8136904" cy="720081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GB" altLang="en-US" sz="2800" dirty="0" smtClean="0">
                <a:solidFill>
                  <a:srgbClr val="0E4194"/>
                </a:solidFill>
                <a:ea typeface="Verdana" pitchFamily="34" charset="0"/>
                <a:cs typeface="Verdana" pitchFamily="34" charset="0"/>
              </a:rPr>
              <a:t>New pilots in 2020: Principles considered</a:t>
            </a:r>
            <a:endParaRPr lang="en-GB" altLang="en-US" sz="2800" dirty="0">
              <a:solidFill>
                <a:srgbClr val="0E4194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426396"/>
            <a:ext cx="8352928" cy="3652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3214" marR="0" lvl="0" indent="-293214" algn="l" defTabSz="914400" rtl="0" eaLnBrk="1" fontAlgn="base" latinLnBrk="0" hangingPunct="1">
              <a:lnSpc>
                <a:spcPct val="100000"/>
              </a:lnSpc>
              <a:spcBef>
                <a:spcPts val="1026"/>
              </a:spcBef>
              <a:spcAft>
                <a:spcPts val="600"/>
              </a:spcAft>
              <a:buClr>
                <a:srgbClr val="F8A907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434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Topics which are suitable for Lump sums</a:t>
            </a:r>
          </a:p>
          <a:p>
            <a:pPr marL="293214" marR="0" lvl="0" indent="-293214" algn="l" defTabSz="914400" rtl="0" eaLnBrk="1" fontAlgn="base" latinLnBrk="0" hangingPunct="1">
              <a:lnSpc>
                <a:spcPct val="100000"/>
              </a:lnSpc>
              <a:spcBef>
                <a:spcPts val="1026"/>
              </a:spcBef>
              <a:spcAft>
                <a:spcPts val="600"/>
              </a:spcAft>
              <a:buClr>
                <a:srgbClr val="F8A907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434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Pilots fitting in existing Option I and Option II</a:t>
            </a:r>
          </a:p>
          <a:p>
            <a:pPr marL="293214" marR="0" lvl="0" indent="-293214" algn="l" defTabSz="914400" rtl="0" eaLnBrk="1" fontAlgn="base" latinLnBrk="0" hangingPunct="1">
              <a:lnSpc>
                <a:spcPct val="100000"/>
              </a:lnSpc>
              <a:spcBef>
                <a:spcPts val="1026"/>
              </a:spcBef>
              <a:spcAft>
                <a:spcPts val="600"/>
              </a:spcAft>
              <a:buClr>
                <a:srgbClr val="F8A907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434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Different types of actions: IA-LS, RIA-LS and CSA-LS</a:t>
            </a:r>
          </a:p>
          <a:p>
            <a:pPr marL="293214" marR="0" lvl="0" indent="-293214" algn="l" defTabSz="914400" rtl="0" eaLnBrk="1" fontAlgn="base" latinLnBrk="0" hangingPunct="1">
              <a:lnSpc>
                <a:spcPct val="100000"/>
              </a:lnSpc>
              <a:spcBef>
                <a:spcPts val="1026"/>
              </a:spcBef>
              <a:spcAft>
                <a:spcPts val="600"/>
              </a:spcAft>
              <a:buClr>
                <a:srgbClr val="F8A907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434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Small and big projects</a:t>
            </a:r>
            <a:endParaRPr kumimoji="0" lang="en-GB" sz="2400" b="0" i="1" u="sng" strike="noStrike" kern="1200" cap="none" spc="0" normalizeH="0" baseline="0" noProof="0" dirty="0">
              <a:ln>
                <a:noFill/>
              </a:ln>
              <a:solidFill>
                <a:srgbClr val="44434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93214" marR="0" lvl="0" indent="-293214" algn="l" defTabSz="914400" rtl="0" eaLnBrk="1" fontAlgn="base" latinLnBrk="0" hangingPunct="1">
              <a:lnSpc>
                <a:spcPct val="100000"/>
              </a:lnSpc>
              <a:spcBef>
                <a:spcPts val="1026"/>
              </a:spcBef>
              <a:spcAft>
                <a:spcPts val="600"/>
              </a:spcAft>
              <a:buClr>
                <a:srgbClr val="F8A907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434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Topics from different parts of the work programme</a:t>
            </a:r>
          </a:p>
          <a:p>
            <a:pPr marL="357188" marR="0" lvl="1" indent="-357188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8A907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434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Implementation by the Commission, and different Executive Agencies  </a:t>
            </a:r>
            <a:endParaRPr kumimoji="0" lang="en-GB" sz="2400" b="0" i="1" u="sng" strike="noStrike" kern="1200" cap="none" spc="0" normalizeH="0" baseline="0" noProof="0" dirty="0">
              <a:ln>
                <a:noFill/>
              </a:ln>
              <a:solidFill>
                <a:srgbClr val="44434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9890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8788" y="2152338"/>
            <a:ext cx="8229600" cy="1924734"/>
          </a:xfrm>
          <a:prstGeom prst="rect">
            <a:avLst/>
          </a:prstGeom>
        </p:spPr>
        <p:txBody>
          <a:bodyPr/>
          <a:lstStyle>
            <a:lvl1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358775" marR="0" lvl="0" indent="-358775" algn="ctr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F8A907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Thank you!</a:t>
            </a:r>
          </a:p>
          <a:p>
            <a:pPr marL="358775" marR="0" lvl="0" indent="-3587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F8A907"/>
                </a:solidFill>
                <a:effectLst/>
                <a:uLnTx/>
                <a:uFillTx/>
                <a:latin typeface="EC Square Sans Pro" panose="020B0506040000020004" pitchFamily="34" charset="0"/>
                <a:ea typeface="+mj-ea"/>
                <a:cs typeface="+mj-cs"/>
              </a:rPr>
              <a:t/>
            </a:r>
            <a:br>
              <a:rPr kumimoji="0" lang="en-GB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F8A907"/>
                </a:solidFill>
                <a:effectLst/>
                <a:uLnTx/>
                <a:uFillTx/>
                <a:latin typeface="EC Square Sans Pro" panose="020B0506040000020004" pitchFamily="34" charset="0"/>
                <a:ea typeface="+mj-ea"/>
                <a:cs typeface="+mj-cs"/>
              </a:rPr>
            </a:br>
            <a:r>
              <a:rPr kumimoji="0" lang="en-GB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F8A907"/>
                </a:solidFill>
                <a:effectLst/>
                <a:uLnTx/>
                <a:uFillTx/>
                <a:latin typeface="EC Square Sans Pro" panose="020B0506040000020004" pitchFamily="34" charset="0"/>
                <a:ea typeface="+mj-ea"/>
                <a:cs typeface="+mj-cs"/>
              </a:rPr>
              <a:t> </a:t>
            </a:r>
            <a:br>
              <a:rPr kumimoji="0" lang="en-GB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F8A907"/>
                </a:solidFill>
                <a:effectLst/>
                <a:uLnTx/>
                <a:uFillTx/>
                <a:latin typeface="EC Square Sans Pro" panose="020B0506040000020004" pitchFamily="34" charset="0"/>
                <a:ea typeface="+mj-ea"/>
                <a:cs typeface="+mj-cs"/>
              </a:rPr>
            </a:br>
            <a:r>
              <a:rPr kumimoji="0" lang="en-GB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F8A907"/>
                </a:solidFill>
                <a:effectLst/>
                <a:uLnTx/>
                <a:uFillTx/>
                <a:latin typeface="EC Square Sans Pro" panose="020B0506040000020004" pitchFamily="34" charset="0"/>
                <a:ea typeface="+mj-ea"/>
                <a:cs typeface="+mj-cs"/>
              </a:rPr>
              <a:t/>
            </a:r>
            <a:br>
              <a:rPr kumimoji="0" lang="en-GB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F8A907"/>
                </a:solidFill>
                <a:effectLst/>
                <a:uLnTx/>
                <a:uFillTx/>
                <a:latin typeface="EC Square Sans Pro" panose="020B0506040000020004" pitchFamily="34" charset="0"/>
                <a:ea typeface="+mj-ea"/>
                <a:cs typeface="+mj-cs"/>
              </a:rPr>
            </a:br>
            <a:r>
              <a:rPr kumimoji="0" lang="en-GB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F8A907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/>
            </a:r>
            <a:br>
              <a:rPr kumimoji="0" lang="en-GB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F8A907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endParaRPr kumimoji="0" lang="en-GB" sz="3000" b="1" i="0" u="none" strike="noStrike" kern="0" cap="none" spc="0" normalizeH="0" baseline="0" noProof="0" dirty="0">
              <a:ln>
                <a:noFill/>
              </a:ln>
              <a:solidFill>
                <a:srgbClr val="F8A907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77061" y="3861048"/>
            <a:ext cx="2993054" cy="400110"/>
          </a:xfrm>
          <a:prstGeom prst="rect">
            <a:avLst/>
          </a:prstGeom>
          <a:solidFill>
            <a:srgbClr val="0F5494"/>
          </a:solidFill>
        </p:spPr>
        <p:txBody>
          <a:bodyPr wrap="square" lIns="0" rtlCol="0" anchor="ctr" anchorCtr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#</a:t>
            </a:r>
            <a:r>
              <a:rPr kumimoji="0" lang="en-GB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HorizonEU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453916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0" cap="none" spc="0" normalizeH="0" baseline="0" noProof="0" dirty="0">
                <a:ln>
                  <a:noFill/>
                </a:ln>
                <a:solidFill>
                  <a:srgbClr val="878685">
                    <a:lumMod val="50000"/>
                  </a:srgbClr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© European Union, </a:t>
            </a:r>
            <a:r>
              <a:rPr kumimoji="0" lang="en-GB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878685">
                    <a:lumMod val="50000"/>
                  </a:srgbClr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2019. | Images </a:t>
            </a:r>
            <a:r>
              <a:rPr kumimoji="0" lang="en-GB" sz="600" b="0" i="0" u="none" strike="noStrike" kern="0" cap="none" spc="0" normalizeH="0" baseline="0" noProof="0" dirty="0">
                <a:ln>
                  <a:noFill/>
                </a:ln>
                <a:solidFill>
                  <a:srgbClr val="878685">
                    <a:lumMod val="50000"/>
                  </a:srgbClr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source: © </a:t>
            </a:r>
            <a:r>
              <a:rPr kumimoji="0" lang="en-GB" sz="600" b="0" i="0" u="none" strike="noStrike" kern="0" cap="none" spc="0" normalizeH="0" baseline="0" noProof="0" dirty="0" err="1">
                <a:ln>
                  <a:noFill/>
                </a:ln>
                <a:solidFill>
                  <a:srgbClr val="878685">
                    <a:lumMod val="50000"/>
                  </a:srgbClr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darkovujic</a:t>
            </a:r>
            <a:r>
              <a:rPr kumimoji="0" lang="en-GB" sz="600" b="0" i="0" u="none" strike="noStrike" kern="0" cap="none" spc="0" normalizeH="0" baseline="0" noProof="0" dirty="0">
                <a:ln>
                  <a:noFill/>
                </a:ln>
                <a:solidFill>
                  <a:srgbClr val="878685">
                    <a:lumMod val="50000"/>
                  </a:srgbClr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, #82863476; © </a:t>
            </a:r>
            <a:r>
              <a:rPr kumimoji="0" lang="en-GB" sz="600" b="0" i="0" u="none" strike="noStrike" kern="0" cap="none" spc="0" normalizeH="0" baseline="0" noProof="0" dirty="0" err="1">
                <a:ln>
                  <a:noFill/>
                </a:ln>
                <a:solidFill>
                  <a:srgbClr val="878685">
                    <a:lumMod val="50000"/>
                  </a:srgbClr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Konovalov</a:t>
            </a:r>
            <a:r>
              <a:rPr kumimoji="0" lang="en-GB" sz="600" b="0" i="0" u="none" strike="noStrike" kern="0" cap="none" spc="0" normalizeH="0" baseline="0" noProof="0" dirty="0">
                <a:ln>
                  <a:noFill/>
                </a:ln>
                <a:solidFill>
                  <a:srgbClr val="878685">
                    <a:lumMod val="50000"/>
                  </a:srgbClr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 Pavel, #109031193; 2018. Fotolia.com</a:t>
            </a:r>
            <a:endParaRPr kumimoji="0" lang="en-GB" sz="600" b="0" i="0" u="none" strike="noStrike" kern="1200" cap="none" spc="0" normalizeH="0" baseline="0" noProof="0" dirty="0" smtClean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92240" y="4345940"/>
            <a:ext cx="5959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E4194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  <a:hlinkClick r:id="rId3"/>
              </a:rPr>
              <a:t>http://ec.europa.eu/horizon-europe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E4194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 err="1" smtClean="0">
              <a:ln>
                <a:noFill/>
              </a:ln>
              <a:solidFill>
                <a:srgbClr val="404A52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6093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323528" y="234974"/>
            <a:ext cx="8136904" cy="720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358775" marR="0" lvl="0" indent="-3587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BA900"/>
                </a:solidFill>
                <a:effectLst/>
                <a:uLnTx/>
                <a:uFillTx/>
                <a:latin typeface="Verdana"/>
                <a:ea typeface="Verdana" pitchFamily="34" charset="0"/>
                <a:cs typeface="Verdana" pitchFamily="34" charset="0"/>
              </a:rPr>
              <a:t>New lump sum pilots in Work</a:t>
            </a:r>
            <a:r>
              <a:rPr kumimoji="0" lang="en-GB" altLang="en-US" sz="2800" b="1" i="0" u="none" strike="noStrike" kern="0" cap="none" spc="0" normalizeH="0" noProof="0" dirty="0" smtClean="0">
                <a:ln>
                  <a:noFill/>
                </a:ln>
                <a:solidFill>
                  <a:srgbClr val="FBA900"/>
                </a:solidFill>
                <a:effectLst/>
                <a:uLnTx/>
                <a:uFillTx/>
                <a:latin typeface="Verdana"/>
                <a:ea typeface="Verdana" pitchFamily="34" charset="0"/>
                <a:cs typeface="Verdana" pitchFamily="34" charset="0"/>
              </a:rPr>
              <a:t> Programme </a:t>
            </a:r>
            <a:r>
              <a:rPr kumimoji="0" lang="en-GB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BA900"/>
                </a:solidFill>
                <a:effectLst/>
                <a:uLnTx/>
                <a:uFillTx/>
                <a:latin typeface="Verdana"/>
                <a:ea typeface="Verdana" pitchFamily="34" charset="0"/>
                <a:cs typeface="Verdana" pitchFamily="34" charset="0"/>
              </a:rPr>
              <a:t>2020</a:t>
            </a:r>
            <a:endParaRPr kumimoji="0" lang="en-GB" altLang="en-US" sz="2800" b="1" i="0" u="none" strike="noStrike" kern="0" cap="none" spc="0" normalizeH="0" baseline="0" noProof="0" dirty="0">
              <a:ln>
                <a:noFill/>
              </a:ln>
              <a:solidFill>
                <a:srgbClr val="FBA900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107504" y="1124744"/>
          <a:ext cx="8928992" cy="49861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2411488729"/>
                    </a:ext>
                  </a:extLst>
                </a:gridCol>
                <a:gridCol w="3672408">
                  <a:extLst>
                    <a:ext uri="{9D8B030D-6E8A-4147-A177-3AD203B41FA5}">
                      <a16:colId xmlns:a16="http://schemas.microsoft.com/office/drawing/2014/main" val="143890239"/>
                    </a:ext>
                  </a:extLst>
                </a:gridCol>
                <a:gridCol w="1667238">
                  <a:extLst>
                    <a:ext uri="{9D8B030D-6E8A-4147-A177-3AD203B41FA5}">
                      <a16:colId xmlns:a16="http://schemas.microsoft.com/office/drawing/2014/main" val="1978547039"/>
                    </a:ext>
                  </a:extLst>
                </a:gridCol>
                <a:gridCol w="1933162">
                  <a:extLst>
                    <a:ext uri="{9D8B030D-6E8A-4147-A177-3AD203B41FA5}">
                      <a16:colId xmlns:a16="http://schemas.microsoft.com/office/drawing/2014/main" val="2400988805"/>
                    </a:ext>
                  </a:extLst>
                </a:gridCol>
              </a:tblGrid>
              <a:tr h="1944216">
                <a:tc>
                  <a:txBody>
                    <a:bodyPr/>
                    <a:lstStyle/>
                    <a:p>
                      <a:r>
                        <a:rPr kumimoji="0" lang="nl-BE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uLnTx/>
                          <a:uFillTx/>
                          <a:latin typeface="Verdana" pitchFamily="34" charset="0"/>
                          <a:ea typeface="MS Gothic"/>
                          <a:cs typeface="+mn-cs"/>
                        </a:rPr>
                        <a:t>LEIT-NMBP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600" dirty="0" smtClean="0">
                          <a:solidFill>
                            <a:srgbClr val="0F5494"/>
                          </a:solidFill>
                          <a:ea typeface="MS Gothic"/>
                        </a:rPr>
                        <a:t>DT-NMBP-23-2020 </a:t>
                      </a:r>
                      <a:r>
                        <a:rPr kumimoji="0" lang="nl-BE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uLnTx/>
                          <a:uFillTx/>
                          <a:latin typeface="Verdana" pitchFamily="34" charset="0"/>
                          <a:ea typeface="MS Gothic"/>
                          <a:cs typeface="+mn-cs"/>
                        </a:rPr>
                        <a:t>(RIA)</a:t>
                      </a:r>
                      <a:r>
                        <a:rPr lang="nl-BE" sz="1600" dirty="0" smtClean="0">
                          <a:solidFill>
                            <a:srgbClr val="0F5494"/>
                          </a:solidFill>
                          <a:ea typeface="MS Gothic"/>
                        </a:rPr>
                        <a:t>, </a:t>
                      </a:r>
                      <a:r>
                        <a:rPr kumimoji="0" lang="nl-BE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uLnTx/>
                          <a:uFillTx/>
                          <a:latin typeface="Verdana" pitchFamily="34" charset="0"/>
                          <a:ea typeface="MS Gothic"/>
                          <a:cs typeface="+mn-cs"/>
                        </a:rPr>
                        <a:t>“</a:t>
                      </a:r>
                      <a:r>
                        <a:rPr kumimoji="0" lang="en-GB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uLnTx/>
                          <a:uFillTx/>
                          <a:latin typeface="Verdana" pitchFamily="34" charset="0"/>
                          <a:ea typeface="MS Gothic"/>
                          <a:cs typeface="+mn-cs"/>
                        </a:rPr>
                        <a:t>Next generation organ-on-chip”</a:t>
                      </a:r>
                      <a:r>
                        <a:rPr lang="nl-BE" sz="1600" dirty="0" smtClean="0">
                          <a:solidFill>
                            <a:srgbClr val="0F5494"/>
                          </a:solidFill>
                          <a:ea typeface="MS Gothic"/>
                        </a:rPr>
                        <a:t>  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b="1" noProof="0" dirty="0" smtClean="0">
                          <a:solidFill>
                            <a:srgbClr val="00B050"/>
                          </a:solidFill>
                          <a:ea typeface="MS Gothic"/>
                        </a:rPr>
                        <a:t>Open for submission</a:t>
                      </a:r>
                      <a:r>
                        <a:rPr lang="nl-BE" sz="1600" b="0" dirty="0" smtClean="0">
                          <a:solidFill>
                            <a:srgbClr val="0F5494"/>
                          </a:solidFill>
                          <a:ea typeface="MS Gothic"/>
                        </a:rPr>
                        <a:t>:</a:t>
                      </a:r>
                      <a:r>
                        <a:rPr lang="nl-BE" sz="1600" b="0" baseline="0" dirty="0" smtClean="0">
                          <a:solidFill>
                            <a:srgbClr val="0F5494"/>
                          </a:solidFill>
                          <a:ea typeface="MS Gothic"/>
                        </a:rPr>
                        <a:t> 0</a:t>
                      </a:r>
                      <a:r>
                        <a:rPr lang="nl-BE" sz="1600" b="0" dirty="0" smtClean="0">
                          <a:solidFill>
                            <a:srgbClr val="0F5494"/>
                          </a:solidFill>
                          <a:ea typeface="MS Gothic"/>
                        </a:rPr>
                        <a:t>3/06/2019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600" b="0" dirty="0" smtClean="0">
                          <a:solidFill>
                            <a:srgbClr val="0F5494"/>
                          </a:solidFill>
                          <a:ea typeface="MS Gothic"/>
                        </a:rPr>
                        <a:t>1st stage deadline: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BE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uLnTx/>
                          <a:uFillTx/>
                          <a:latin typeface="Verdana" pitchFamily="34" charset="0"/>
                          <a:ea typeface="MS Gothic"/>
                          <a:cs typeface="+mn-cs"/>
                        </a:rPr>
                        <a:t>12/12/2019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BE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F5494"/>
                        </a:solidFill>
                        <a:effectLst/>
                        <a:uLnTx/>
                        <a:uFillTx/>
                        <a:latin typeface="Verdana" pitchFamily="34" charset="0"/>
                        <a:ea typeface="MS Gothic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BE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uLnTx/>
                          <a:uFillTx/>
                          <a:latin typeface="Verdana" pitchFamily="34" charset="0"/>
                          <a:ea typeface="MS Gothic"/>
                          <a:cs typeface="+mn-cs"/>
                        </a:rPr>
                        <a:t>2nd stage deadline: 14/05/2020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3041118"/>
                  </a:ext>
                </a:extLst>
              </a:tr>
              <a:tr h="1152128">
                <a:tc>
                  <a:txBody>
                    <a:bodyPr/>
                    <a:lstStyle/>
                    <a:p>
                      <a:r>
                        <a:rPr kumimoji="0" lang="en-GB" alt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uLnTx/>
                          <a:uFillTx/>
                          <a:latin typeface="Verdana" pitchFamily="34" charset="0"/>
                          <a:ea typeface="MS Gothic"/>
                          <a:cs typeface="+mn-cs"/>
                        </a:rPr>
                        <a:t>SC1 Health 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uLnTx/>
                          <a:uFillTx/>
                          <a:latin typeface="Verdana" pitchFamily="34" charset="0"/>
                          <a:ea typeface="MS Gothic"/>
                          <a:cs typeface="+mn-cs"/>
                        </a:rPr>
                        <a:t>SC1-BHC-37-2020 (RIA), </a:t>
                      </a:r>
                      <a:r>
                        <a:rPr kumimoji="0" lang="en-GB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uLnTx/>
                          <a:uFillTx/>
                          <a:latin typeface="Verdana" pitchFamily="34" charset="0"/>
                          <a:ea typeface="MS Gothic"/>
                          <a:cs typeface="+mn-cs"/>
                        </a:rPr>
                        <a:t>“Towards the new generation of clinical trials – trials methodology research”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b="1" noProof="0" dirty="0" smtClean="0">
                          <a:solidFill>
                            <a:srgbClr val="00B050"/>
                          </a:solidFill>
                          <a:ea typeface="MS Gothic"/>
                        </a:rPr>
                        <a:t>Open for submission</a:t>
                      </a:r>
                      <a:r>
                        <a:rPr lang="nl-BE" sz="1600" b="0" dirty="0" smtClean="0">
                          <a:solidFill>
                            <a:srgbClr val="0F5494"/>
                          </a:solidFill>
                          <a:ea typeface="MS Gothic"/>
                        </a:rPr>
                        <a:t>:</a:t>
                      </a:r>
                      <a:r>
                        <a:rPr lang="nl-BE" sz="1600" b="0" baseline="0" dirty="0" smtClean="0">
                          <a:solidFill>
                            <a:srgbClr val="0F5494"/>
                          </a:solidFill>
                          <a:ea typeface="MS Gothic"/>
                        </a:rPr>
                        <a:t> 04</a:t>
                      </a:r>
                      <a:r>
                        <a:rPr lang="nl-BE" sz="1600" b="0" dirty="0" smtClean="0">
                          <a:solidFill>
                            <a:srgbClr val="0F5494"/>
                          </a:solidFill>
                          <a:ea typeface="MS Gothic"/>
                        </a:rPr>
                        <a:t>/07/2019</a:t>
                      </a:r>
                      <a:endParaRPr lang="en-GB" sz="1600" dirty="0" smtClean="0"/>
                    </a:p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BE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uLnTx/>
                          <a:uFillTx/>
                          <a:latin typeface="Verdana" pitchFamily="34" charset="0"/>
                          <a:ea typeface="MS Gothic"/>
                          <a:cs typeface="+mn-cs"/>
                        </a:rPr>
                        <a:t>Deadline: 07/04/2020</a:t>
                      </a:r>
                      <a:endParaRPr kumimoji="0" lang="en-GB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F5494"/>
                        </a:solidFill>
                        <a:effectLst/>
                        <a:uLnTx/>
                        <a:uFillTx/>
                        <a:latin typeface="Verdana" pitchFamily="34" charset="0"/>
                        <a:ea typeface="MS Gothic"/>
                        <a:cs typeface="+mn-cs"/>
                      </a:endParaRPr>
                    </a:p>
                    <a:p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79850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GB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uLnTx/>
                          <a:uFillTx/>
                          <a:latin typeface="Verdana" pitchFamily="34" charset="0"/>
                          <a:ea typeface="MS Gothic"/>
                          <a:cs typeface="+mn-cs"/>
                        </a:rPr>
                        <a:t>SME Innovation Associate Programme 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26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uLnTx/>
                          <a:uFillTx/>
                          <a:latin typeface="Verdana" pitchFamily="34" charset="0"/>
                          <a:ea typeface="MS Gothic"/>
                          <a:cs typeface="+mn-cs"/>
                        </a:rPr>
                        <a:t>H2020-INNOSUP-02-2019 (CSA) </a:t>
                      </a:r>
                      <a:endParaRPr kumimoji="0" lang="en-GB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F5494"/>
                        </a:solidFill>
                        <a:effectLst/>
                        <a:uLnTx/>
                        <a:uFillTx/>
                        <a:latin typeface="Verdana" pitchFamily="34" charset="0"/>
                        <a:ea typeface="MS Gothic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b="1" noProof="0" dirty="0" smtClean="0">
                          <a:solidFill>
                            <a:srgbClr val="00B050"/>
                          </a:solidFill>
                          <a:ea typeface="MS Gothic"/>
                        </a:rPr>
                        <a:t>Open for submission</a:t>
                      </a:r>
                      <a:r>
                        <a:rPr lang="nl-BE" sz="1600" b="0" dirty="0" smtClean="0">
                          <a:solidFill>
                            <a:srgbClr val="0F5494"/>
                          </a:solidFill>
                          <a:ea typeface="MS Gothic"/>
                        </a:rPr>
                        <a:t>:</a:t>
                      </a:r>
                      <a:r>
                        <a:rPr lang="nl-BE" sz="1600" b="0" baseline="0" dirty="0" smtClean="0">
                          <a:solidFill>
                            <a:srgbClr val="0F5494"/>
                          </a:solidFill>
                          <a:ea typeface="MS Gothic"/>
                        </a:rPr>
                        <a:t> 03/</a:t>
                      </a:r>
                      <a:r>
                        <a:rPr lang="nl-BE" sz="1600" b="0" dirty="0" smtClean="0">
                          <a:solidFill>
                            <a:srgbClr val="0F5494"/>
                          </a:solidFill>
                          <a:ea typeface="MS Gothic"/>
                        </a:rPr>
                        <a:t>09/2019</a:t>
                      </a:r>
                      <a:endParaRPr lang="en-GB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BE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uLnTx/>
                          <a:uFillTx/>
                          <a:latin typeface="Verdana" pitchFamily="34" charset="0"/>
                          <a:ea typeface="MS Gothic"/>
                          <a:cs typeface="+mn-cs"/>
                        </a:rPr>
                        <a:t>Deadline: 15/01/2020</a:t>
                      </a:r>
                      <a:endParaRPr kumimoji="0" lang="en-GB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F5494"/>
                        </a:solidFill>
                        <a:effectLst/>
                        <a:uLnTx/>
                        <a:uFillTx/>
                        <a:latin typeface="Verdana" pitchFamily="34" charset="0"/>
                        <a:ea typeface="MS Gothic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37873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GB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uLnTx/>
                          <a:uFillTx/>
                          <a:latin typeface="Verdana" pitchFamily="34" charset="0"/>
                          <a:ea typeface="MS Gothic"/>
                          <a:cs typeface="+mn-cs"/>
                        </a:rPr>
                        <a:t>FET-Open Innovation Launchpad 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26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uLnTx/>
                          <a:uFillTx/>
                          <a:latin typeface="Verdana" pitchFamily="34" charset="0"/>
                          <a:ea typeface="MS Gothic"/>
                          <a:cs typeface="+mn-cs"/>
                        </a:rPr>
                        <a:t>FETOPEN-03-2018-2019-2020 CSA </a:t>
                      </a:r>
                      <a:endParaRPr kumimoji="0" lang="en-GB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F5494"/>
                        </a:solidFill>
                        <a:effectLst/>
                        <a:uLnTx/>
                        <a:uFillTx/>
                        <a:latin typeface="Verdana" pitchFamily="34" charset="0"/>
                        <a:ea typeface="MS Gothic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b="1" noProof="0" dirty="0" smtClean="0">
                          <a:solidFill>
                            <a:srgbClr val="00B050"/>
                          </a:solidFill>
                          <a:ea typeface="MS Gothic"/>
                        </a:rPr>
                        <a:t>Open for submission</a:t>
                      </a:r>
                      <a:r>
                        <a:rPr lang="nl-BE" sz="1600" b="0" dirty="0" smtClean="0">
                          <a:solidFill>
                            <a:srgbClr val="0F5494"/>
                          </a:solidFill>
                          <a:ea typeface="MS Gothic"/>
                        </a:rPr>
                        <a:t>:</a:t>
                      </a:r>
                      <a:r>
                        <a:rPr lang="nl-BE" sz="1600" b="0" baseline="0" dirty="0" smtClean="0">
                          <a:solidFill>
                            <a:srgbClr val="0F5494"/>
                          </a:solidFill>
                          <a:ea typeface="MS Gothic"/>
                        </a:rPr>
                        <a:t> 09/10</a:t>
                      </a:r>
                      <a:r>
                        <a:rPr lang="nl-BE" sz="1600" b="0" dirty="0" smtClean="0">
                          <a:solidFill>
                            <a:srgbClr val="0F5494"/>
                          </a:solidFill>
                          <a:ea typeface="MS Gothic"/>
                        </a:rPr>
                        <a:t>/2019</a:t>
                      </a:r>
                      <a:endParaRPr lang="en-GB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BE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uLnTx/>
                          <a:uFillTx/>
                          <a:latin typeface="Verdana" pitchFamily="34" charset="0"/>
                          <a:ea typeface="MS Gothic"/>
                          <a:cs typeface="+mn-cs"/>
                        </a:rPr>
                        <a:t>Deadline: 14/10/2020</a:t>
                      </a:r>
                      <a:endParaRPr kumimoji="0" lang="en-GB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F5494"/>
                        </a:solidFill>
                        <a:effectLst/>
                        <a:uLnTx/>
                        <a:uFillTx/>
                        <a:latin typeface="Verdana" pitchFamily="34" charset="0"/>
                        <a:ea typeface="MS Gothic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56063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5136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9392247"/>
              </p:ext>
            </p:extLst>
          </p:nvPr>
        </p:nvGraphicFramePr>
        <p:xfrm>
          <a:off x="107504" y="1268760"/>
          <a:ext cx="8928992" cy="46323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2411488729"/>
                    </a:ext>
                  </a:extLst>
                </a:gridCol>
                <a:gridCol w="3672408">
                  <a:extLst>
                    <a:ext uri="{9D8B030D-6E8A-4147-A177-3AD203B41FA5}">
                      <a16:colId xmlns:a16="http://schemas.microsoft.com/office/drawing/2014/main" val="143890239"/>
                    </a:ext>
                  </a:extLst>
                </a:gridCol>
                <a:gridCol w="1667238">
                  <a:extLst>
                    <a:ext uri="{9D8B030D-6E8A-4147-A177-3AD203B41FA5}">
                      <a16:colId xmlns:a16="http://schemas.microsoft.com/office/drawing/2014/main" val="1978547039"/>
                    </a:ext>
                  </a:extLst>
                </a:gridCol>
                <a:gridCol w="1933162">
                  <a:extLst>
                    <a:ext uri="{9D8B030D-6E8A-4147-A177-3AD203B41FA5}">
                      <a16:colId xmlns:a16="http://schemas.microsoft.com/office/drawing/2014/main" val="2400988805"/>
                    </a:ext>
                  </a:extLst>
                </a:gridCol>
              </a:tblGrid>
              <a:tr h="1465833">
                <a:tc>
                  <a:txBody>
                    <a:bodyPr/>
                    <a:lstStyle/>
                    <a:p>
                      <a:r>
                        <a:rPr kumimoji="0" lang="en-GB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uLnTx/>
                          <a:uFillTx/>
                          <a:latin typeface="Verdana" pitchFamily="34" charset="0"/>
                          <a:ea typeface="MS Gothic"/>
                          <a:cs typeface="+mn-cs"/>
                        </a:rPr>
                        <a:t>SC2 Food 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uLnTx/>
                          <a:uFillTx/>
                          <a:latin typeface="Verdana" pitchFamily="34" charset="0"/>
                          <a:ea typeface="MS Gothic"/>
                          <a:cs typeface="+mn-cs"/>
                        </a:rPr>
                        <a:t>BG-07-2019-2020, sub-topic for 2020 (IA): </a:t>
                      </a:r>
                      <a:r>
                        <a:rPr kumimoji="0" lang="en-GB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uLnTx/>
                          <a:uFillTx/>
                          <a:latin typeface="Verdana" pitchFamily="34" charset="0"/>
                          <a:ea typeface="MS Gothic"/>
                          <a:cs typeface="+mn-cs"/>
                        </a:rPr>
                        <a:t>“The Future of Seas and Oceans Flagship Initiative”, sub-scope C “Technologies for Observations”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b="1" noProof="0" dirty="0" smtClean="0">
                          <a:solidFill>
                            <a:srgbClr val="00B050"/>
                          </a:solidFill>
                          <a:ea typeface="MS Gothic"/>
                        </a:rPr>
                        <a:t>Open for submission</a:t>
                      </a:r>
                      <a:r>
                        <a:rPr lang="nl-BE" sz="1600" b="0" dirty="0" smtClean="0">
                          <a:solidFill>
                            <a:srgbClr val="0F5494"/>
                          </a:solidFill>
                          <a:ea typeface="MS Gothic"/>
                        </a:rPr>
                        <a:t>:</a:t>
                      </a:r>
                      <a:r>
                        <a:rPr lang="nl-BE" sz="1600" b="0" baseline="0" dirty="0" smtClean="0">
                          <a:solidFill>
                            <a:srgbClr val="0F5494"/>
                          </a:solidFill>
                          <a:ea typeface="MS Gothic"/>
                        </a:rPr>
                        <a:t> 15</a:t>
                      </a:r>
                      <a:r>
                        <a:rPr lang="nl-BE" sz="1600" b="0" dirty="0" smtClean="0">
                          <a:solidFill>
                            <a:srgbClr val="0F5494"/>
                          </a:solidFill>
                          <a:ea typeface="MS Gothic"/>
                        </a:rPr>
                        <a:t>/10/2019</a:t>
                      </a:r>
                      <a:endParaRPr lang="en-GB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BE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uLnTx/>
                          <a:uFillTx/>
                          <a:latin typeface="Verdana" pitchFamily="34" charset="0"/>
                          <a:ea typeface="MS Gothic"/>
                          <a:cs typeface="+mn-cs"/>
                        </a:rPr>
                        <a:t>Deadline: 22/01/2020</a:t>
                      </a:r>
                      <a:endParaRPr kumimoji="0" lang="en-GB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F5494"/>
                        </a:solidFill>
                        <a:effectLst/>
                        <a:uLnTx/>
                        <a:uFillTx/>
                        <a:latin typeface="Verdana" pitchFamily="34" charset="0"/>
                        <a:ea typeface="MS Gothic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9292502"/>
                  </a:ext>
                </a:extLst>
              </a:tr>
              <a:tr h="1368152">
                <a:tc>
                  <a:txBody>
                    <a:bodyPr/>
                    <a:lstStyle/>
                    <a:p>
                      <a:r>
                        <a:rPr kumimoji="0" lang="en-GB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uLnTx/>
                          <a:uFillTx/>
                          <a:latin typeface="Verdana" pitchFamily="34" charset="0"/>
                          <a:ea typeface="MS Gothic"/>
                          <a:cs typeface="+mn-cs"/>
                        </a:rPr>
                        <a:t>SC6 Societies 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26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uLnTx/>
                          <a:uFillTx/>
                          <a:latin typeface="Verdana" pitchFamily="34" charset="0"/>
                          <a:ea typeface="MS Gothic"/>
                          <a:cs typeface="+mn-cs"/>
                        </a:rPr>
                        <a:t>MIGRATION-04-2020 (IA), </a:t>
                      </a:r>
                      <a:r>
                        <a:rPr kumimoji="0" lang="en-GB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uLnTx/>
                          <a:uFillTx/>
                          <a:latin typeface="Verdana" pitchFamily="34" charset="0"/>
                          <a:ea typeface="MS Gothic"/>
                          <a:cs typeface="+mn-cs"/>
                        </a:rPr>
                        <a:t>“Inclusive and innovative practices for the integration of the post 2015 migrant in local communities”</a:t>
                      </a:r>
                      <a:endParaRPr kumimoji="0" lang="en-GB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F5494"/>
                        </a:solidFill>
                        <a:effectLst/>
                        <a:uLnTx/>
                        <a:uFillTx/>
                        <a:latin typeface="Verdana" pitchFamily="34" charset="0"/>
                        <a:ea typeface="MS Gothic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IE" sz="1600" b="1" noProof="0" dirty="0" smtClean="0">
                          <a:solidFill>
                            <a:srgbClr val="00B050"/>
                          </a:solidFill>
                          <a:ea typeface="MS Gothic"/>
                        </a:rPr>
                        <a:t>Open for submission</a:t>
                      </a:r>
                      <a:r>
                        <a:rPr lang="en-US" sz="1600" b="0" i="0" u="none" strike="noStrike" kern="1200" dirty="0" smtClean="0">
                          <a:solidFill>
                            <a:srgbClr val="0F549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05/11/2019</a:t>
                      </a:r>
                      <a:endParaRPr lang="en-GB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BE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uLnTx/>
                          <a:uFillTx/>
                          <a:latin typeface="Verdana" pitchFamily="34" charset="0"/>
                          <a:ea typeface="MS Gothic"/>
                          <a:cs typeface="+mn-cs"/>
                        </a:rPr>
                        <a:t>Deadline: 12/03/2020</a:t>
                      </a:r>
                      <a:endParaRPr kumimoji="0" lang="en-GB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F5494"/>
                        </a:solidFill>
                        <a:effectLst/>
                        <a:uLnTx/>
                        <a:uFillTx/>
                        <a:latin typeface="Verdana" pitchFamily="34" charset="0"/>
                        <a:ea typeface="MS Gothic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5553330"/>
                  </a:ext>
                </a:extLst>
              </a:tr>
              <a:tr h="1776263">
                <a:tc>
                  <a:txBody>
                    <a:bodyPr/>
                    <a:lstStyle/>
                    <a:p>
                      <a:r>
                        <a:rPr kumimoji="0" lang="en-GB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uLnTx/>
                          <a:uFillTx/>
                          <a:latin typeface="Verdana" pitchFamily="34" charset="0"/>
                          <a:ea typeface="MS Gothic"/>
                          <a:cs typeface="+mn-cs"/>
                        </a:rPr>
                        <a:t>SC4 Transport 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13"/>
                        </a:spcBef>
                        <a:spcAft>
                          <a:spcPts val="513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uLnTx/>
                          <a:uFillTx/>
                          <a:latin typeface="Verdana" pitchFamily="34" charset="0"/>
                          <a:ea typeface="MS Gothic"/>
                          <a:cs typeface="+mn-cs"/>
                        </a:rPr>
                        <a:t>MG-4-9-2020 (IA), </a:t>
                      </a:r>
                      <a:r>
                        <a:rPr kumimoji="0" lang="en-GB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uLnTx/>
                          <a:uFillTx/>
                          <a:latin typeface="Verdana" pitchFamily="34" charset="0"/>
                          <a:ea typeface="MS Gothic"/>
                          <a:cs typeface="+mn-cs"/>
                        </a:rPr>
                        <a:t>“The European mobility culture of tomorrow: Reinventing the wheel?”</a:t>
                      </a:r>
                      <a:endParaRPr kumimoji="0" lang="en-GB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F5494"/>
                        </a:solidFill>
                        <a:effectLst/>
                        <a:uLnTx/>
                        <a:uFillTx/>
                        <a:latin typeface="Verdana" pitchFamily="34" charset="0"/>
                        <a:ea typeface="MS Gothic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IE" sz="1600" b="1" noProof="0" dirty="0" smtClean="0">
                          <a:solidFill>
                            <a:srgbClr val="00B050"/>
                          </a:solidFill>
                          <a:ea typeface="MS Gothic"/>
                        </a:rPr>
                        <a:t>Open for submission</a:t>
                      </a:r>
                      <a:r>
                        <a:rPr lang="en-US" sz="1600" b="0" i="0" u="none" strike="noStrike" kern="1200" smtClean="0">
                          <a:solidFill>
                            <a:srgbClr val="0F549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n-US" sz="1600" b="0" i="0" u="none" strike="noStrike" kern="1200" dirty="0" smtClean="0">
                          <a:solidFill>
                            <a:srgbClr val="0F549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03/12/2019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600" b="0" dirty="0" smtClean="0">
                          <a:solidFill>
                            <a:srgbClr val="0F5494"/>
                          </a:solidFill>
                          <a:ea typeface="MS Gothic"/>
                        </a:rPr>
                        <a:t>1st stage deadline: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BE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uLnTx/>
                          <a:uFillTx/>
                          <a:latin typeface="Verdana" pitchFamily="34" charset="0"/>
                          <a:ea typeface="MS Gothic"/>
                          <a:cs typeface="+mn-cs"/>
                        </a:rPr>
                        <a:t>13/2/2020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BE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F5494"/>
                        </a:solidFill>
                        <a:effectLst/>
                        <a:uLnTx/>
                        <a:uFillTx/>
                        <a:latin typeface="Verdana" pitchFamily="34" charset="0"/>
                        <a:ea typeface="MS Gothic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BE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uLnTx/>
                          <a:uFillTx/>
                          <a:latin typeface="Verdana" pitchFamily="34" charset="0"/>
                          <a:ea typeface="MS Gothic"/>
                          <a:cs typeface="+mn-cs"/>
                        </a:rPr>
                        <a:t>2nd stage deadline: 03/09/2020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3041118"/>
                  </a:ext>
                </a:extLst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 bwMode="auto">
          <a:xfrm>
            <a:off x="323528" y="234974"/>
            <a:ext cx="8136904" cy="720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358775" marR="0" lvl="0" indent="-3587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BA900"/>
                </a:solidFill>
                <a:effectLst/>
                <a:uLnTx/>
                <a:uFillTx/>
                <a:latin typeface="Verdana"/>
                <a:ea typeface="Verdana" pitchFamily="34" charset="0"/>
                <a:cs typeface="Verdana" pitchFamily="34" charset="0"/>
              </a:rPr>
              <a:t>New lump sum pilots in Work</a:t>
            </a:r>
            <a:r>
              <a:rPr kumimoji="0" lang="en-GB" altLang="en-US" sz="2800" b="1" i="0" u="none" strike="noStrike" kern="0" cap="none" spc="0" normalizeH="0" noProof="0" dirty="0" smtClean="0">
                <a:ln>
                  <a:noFill/>
                </a:ln>
                <a:solidFill>
                  <a:srgbClr val="FBA900"/>
                </a:solidFill>
                <a:effectLst/>
                <a:uLnTx/>
                <a:uFillTx/>
                <a:latin typeface="Verdana"/>
                <a:ea typeface="Verdana" pitchFamily="34" charset="0"/>
                <a:cs typeface="Verdana" pitchFamily="34" charset="0"/>
              </a:rPr>
              <a:t> Programme </a:t>
            </a:r>
            <a:r>
              <a:rPr kumimoji="0" lang="en-GB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BA900"/>
                </a:solidFill>
                <a:effectLst/>
                <a:uLnTx/>
                <a:uFillTx/>
                <a:latin typeface="Verdana"/>
                <a:ea typeface="Verdana" pitchFamily="34" charset="0"/>
                <a:cs typeface="Verdana" pitchFamily="34" charset="0"/>
              </a:rPr>
              <a:t>2020</a:t>
            </a:r>
            <a:endParaRPr kumimoji="0" lang="en-GB" altLang="en-US" sz="2800" b="1" i="0" u="none" strike="noStrike" kern="0" cap="none" spc="0" normalizeH="0" baseline="0" noProof="0" dirty="0">
              <a:ln>
                <a:noFill/>
              </a:ln>
              <a:solidFill>
                <a:srgbClr val="FBA900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692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7403379"/>
              </p:ext>
            </p:extLst>
          </p:nvPr>
        </p:nvGraphicFramePr>
        <p:xfrm>
          <a:off x="221904" y="1700808"/>
          <a:ext cx="8928992" cy="3688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2411488729"/>
                    </a:ext>
                  </a:extLst>
                </a:gridCol>
                <a:gridCol w="3672408">
                  <a:extLst>
                    <a:ext uri="{9D8B030D-6E8A-4147-A177-3AD203B41FA5}">
                      <a16:colId xmlns:a16="http://schemas.microsoft.com/office/drawing/2014/main" val="143890239"/>
                    </a:ext>
                  </a:extLst>
                </a:gridCol>
                <a:gridCol w="1667238">
                  <a:extLst>
                    <a:ext uri="{9D8B030D-6E8A-4147-A177-3AD203B41FA5}">
                      <a16:colId xmlns:a16="http://schemas.microsoft.com/office/drawing/2014/main" val="1978547039"/>
                    </a:ext>
                  </a:extLst>
                </a:gridCol>
                <a:gridCol w="1933162">
                  <a:extLst>
                    <a:ext uri="{9D8B030D-6E8A-4147-A177-3AD203B41FA5}">
                      <a16:colId xmlns:a16="http://schemas.microsoft.com/office/drawing/2014/main" val="2400988805"/>
                    </a:ext>
                  </a:extLst>
                </a:gridCol>
              </a:tblGrid>
              <a:tr h="815006">
                <a:tc>
                  <a:txBody>
                    <a:bodyPr/>
                    <a:lstStyle/>
                    <a:p>
                      <a:r>
                        <a:rPr kumimoji="0" lang="en-GB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uLnTx/>
                          <a:uFillTx/>
                          <a:latin typeface="Verdana" pitchFamily="34" charset="0"/>
                          <a:ea typeface="MS Gothic"/>
                          <a:cs typeface="+mn-cs"/>
                        </a:rPr>
                        <a:t>SC3 Energy 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uLnTx/>
                          <a:uFillTx/>
                          <a:latin typeface="Verdana" pitchFamily="34" charset="0"/>
                          <a:ea typeface="MS Gothic"/>
                          <a:cs typeface="+mn-cs"/>
                        </a:rPr>
                        <a:t>LC-SC3-RES-18-2020 (RIA): </a:t>
                      </a:r>
                      <a:r>
                        <a:rPr kumimoji="0" lang="en-GB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uLnTx/>
                          <a:uFillTx/>
                          <a:latin typeface="Verdana" pitchFamily="34" charset="0"/>
                          <a:ea typeface="MS Gothic"/>
                          <a:cs typeface="+mn-cs"/>
                        </a:rPr>
                        <a:t>“Advanced drilling and well completion techniques for cost reduction in geothermal energy”</a:t>
                      </a:r>
                      <a:r>
                        <a:rPr kumimoji="0" lang="es-E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uLnTx/>
                          <a:uFillTx/>
                          <a:latin typeface="Verdana" pitchFamily="34" charset="0"/>
                          <a:ea typeface="MS Gothic"/>
                          <a:cs typeface="+mn-cs"/>
                        </a:rPr>
                        <a:t> 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IE" sz="1600" b="1" noProof="0" dirty="0" smtClean="0">
                          <a:solidFill>
                            <a:srgbClr val="00B050"/>
                          </a:solidFill>
                          <a:ea typeface="MS Gothic"/>
                        </a:rPr>
                        <a:t>Open for submission</a:t>
                      </a:r>
                    </a:p>
                    <a:p>
                      <a:pPr algn="l" fontAlgn="base"/>
                      <a:r>
                        <a:rPr lang="en-US" sz="1600" b="0" i="0" u="none" strike="noStrike" dirty="0" smtClean="0">
                          <a:solidFill>
                            <a:srgbClr val="0F5494"/>
                          </a:solidFill>
                          <a:effectLst/>
                          <a:latin typeface="+mj-lt"/>
                        </a:rPr>
                        <a:t>Opening </a:t>
                      </a:r>
                      <a:r>
                        <a:rPr lang="en-US" sz="1600" b="0" i="0" u="none" strike="noStrike" dirty="0" smtClean="0">
                          <a:solidFill>
                            <a:srgbClr val="0F5494"/>
                          </a:solidFill>
                          <a:effectLst/>
                          <a:latin typeface="+mj-lt"/>
                        </a:rPr>
                        <a:t>date: 03/12/2019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BE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uLnTx/>
                          <a:uFillTx/>
                          <a:latin typeface="Verdana" pitchFamily="34" charset="0"/>
                          <a:ea typeface="MS Gothic"/>
                          <a:cs typeface="+mn-cs"/>
                        </a:rPr>
                        <a:t>Deadline: 21/04/2020</a:t>
                      </a:r>
                      <a:endParaRPr kumimoji="0" lang="en-GB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F5494"/>
                        </a:solidFill>
                        <a:effectLst/>
                        <a:uLnTx/>
                        <a:uFillTx/>
                        <a:latin typeface="Verdana" pitchFamily="34" charset="0"/>
                        <a:ea typeface="MS Gothic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8856296"/>
                  </a:ext>
                </a:extLst>
              </a:tr>
              <a:tr h="815006">
                <a:tc>
                  <a:txBody>
                    <a:bodyPr/>
                    <a:lstStyle/>
                    <a:p>
                      <a:r>
                        <a:rPr kumimoji="0" lang="en-GB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uLnTx/>
                          <a:uFillTx/>
                          <a:latin typeface="Verdana" pitchFamily="34" charset="0"/>
                          <a:ea typeface="MS Gothic"/>
                          <a:cs typeface="+mn-cs"/>
                        </a:rPr>
                        <a:t>Dissemination</a:t>
                      </a:r>
                      <a:r>
                        <a:rPr kumimoji="0" lang="fr-BE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uLnTx/>
                          <a:uFillTx/>
                          <a:latin typeface="Verdana" pitchFamily="34" charset="0"/>
                          <a:ea typeface="MS Gothic"/>
                          <a:cs typeface="+mn-cs"/>
                        </a:rPr>
                        <a:t> &amp; exploitation 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BE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uLnTx/>
                          <a:uFillTx/>
                          <a:latin typeface="Verdana" pitchFamily="34" charset="0"/>
                          <a:ea typeface="MS Gothic"/>
                          <a:cs typeface="+mn-cs"/>
                        </a:rPr>
                        <a:t>NSUP-01-2020 (CSA), </a:t>
                      </a:r>
                      <a:r>
                        <a:rPr kumimoji="0" lang="en-GB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uLnTx/>
                          <a:uFillTx/>
                          <a:latin typeface="Verdana" pitchFamily="34" charset="0"/>
                          <a:ea typeface="MS Gothic"/>
                          <a:cs typeface="+mn-cs"/>
                        </a:rPr>
                        <a:t>“Fostering transnational cooperation between national support structures (e.g. National Contact Points): ensuring a transition between Horizon 2020 and Horizon Europe”</a:t>
                      </a:r>
                      <a:r>
                        <a:rPr kumimoji="0" lang="fr-BE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uLnTx/>
                          <a:uFillTx/>
                          <a:latin typeface="Verdana" pitchFamily="34" charset="0"/>
                          <a:ea typeface="MS Gothic"/>
                          <a:cs typeface="+mn-cs"/>
                        </a:rPr>
                        <a:t> </a:t>
                      </a:r>
                      <a:r>
                        <a:rPr kumimoji="0" lang="es-E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uLnTx/>
                          <a:uFillTx/>
                          <a:latin typeface="Verdana" pitchFamily="34" charset="0"/>
                          <a:ea typeface="MS Gothic"/>
                          <a:cs typeface="+mn-cs"/>
                        </a:rPr>
                        <a:t> 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IE" sz="1600" b="1" noProof="0" dirty="0" smtClean="0">
                          <a:solidFill>
                            <a:srgbClr val="00B050"/>
                          </a:solidFill>
                          <a:ea typeface="MS Gothic"/>
                        </a:rPr>
                        <a:t>Open for submission</a:t>
                      </a:r>
                    </a:p>
                    <a:p>
                      <a:pPr algn="l" fontAlgn="base"/>
                      <a:r>
                        <a:rPr lang="en-US" sz="1600" b="0" i="0" u="none" strike="noStrike" dirty="0" smtClean="0">
                          <a:solidFill>
                            <a:srgbClr val="0F5494"/>
                          </a:solidFill>
                          <a:effectLst/>
                          <a:latin typeface="+mj-lt"/>
                        </a:rPr>
                        <a:t>Opening </a:t>
                      </a:r>
                      <a:r>
                        <a:rPr lang="en-US" sz="1600" b="0" i="0" u="none" strike="noStrike" dirty="0" smtClean="0">
                          <a:solidFill>
                            <a:srgbClr val="0F5494"/>
                          </a:solidFill>
                          <a:effectLst/>
                          <a:latin typeface="+mj-lt"/>
                        </a:rPr>
                        <a:t>date: 08/01/2020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BE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uLnTx/>
                          <a:uFillTx/>
                          <a:latin typeface="Verdana" pitchFamily="34" charset="0"/>
                          <a:ea typeface="MS Gothic"/>
                          <a:cs typeface="+mn-cs"/>
                        </a:rPr>
                        <a:t>Deadline: 26/03/2020</a:t>
                      </a:r>
                      <a:endParaRPr kumimoji="0" lang="en-GB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F5494"/>
                        </a:solidFill>
                        <a:effectLst/>
                        <a:uLnTx/>
                        <a:uFillTx/>
                        <a:latin typeface="Verdana" pitchFamily="34" charset="0"/>
                        <a:ea typeface="MS Gothic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3240122"/>
                  </a:ext>
                </a:extLst>
              </a:tr>
              <a:tr h="815006">
                <a:tc>
                  <a:txBody>
                    <a:bodyPr/>
                    <a:lstStyle/>
                    <a:p>
                      <a:r>
                        <a:rPr kumimoji="0" lang="en-GB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uLnTx/>
                          <a:uFillTx/>
                          <a:latin typeface="Verdana" pitchFamily="34" charset="0"/>
                          <a:ea typeface="MS Gothic"/>
                          <a:cs typeface="+mn-cs"/>
                        </a:rPr>
                        <a:t>SC5 Climate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uLnTx/>
                          <a:uFillTx/>
                          <a:latin typeface="Verdana" pitchFamily="34" charset="0"/>
                          <a:ea typeface="MS Gothic"/>
                          <a:cs typeface="+mn-cs"/>
                        </a:rPr>
                        <a:t>LC-CLA-18-2020 (RIA), </a:t>
                      </a:r>
                      <a:r>
                        <a:rPr kumimoji="0" lang="en-GB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uLnTx/>
                          <a:uFillTx/>
                          <a:latin typeface="Verdana" pitchFamily="34" charset="0"/>
                          <a:ea typeface="MS Gothic"/>
                          <a:cs typeface="+mn-cs"/>
                        </a:rPr>
                        <a:t>“Developing the next generation of Earth System Models”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b="1" i="0" u="none" strike="noStrike" kern="1200" dirty="0" smtClean="0">
                          <a:solidFill>
                            <a:srgbClr val="F08D2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Forthcoming</a:t>
                      </a:r>
                    </a:p>
                    <a:p>
                      <a:pPr algn="l" fontAlgn="base"/>
                      <a:r>
                        <a:rPr lang="en-US" sz="1600" b="0" i="0" u="none" strike="noStrike" kern="1200" dirty="0" smtClean="0">
                          <a:solidFill>
                            <a:srgbClr val="0F549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Opening date: 12/02/2020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BE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uLnTx/>
                          <a:uFillTx/>
                          <a:latin typeface="Verdana" pitchFamily="34" charset="0"/>
                          <a:ea typeface="MS Gothic"/>
                          <a:cs typeface="+mn-cs"/>
                        </a:rPr>
                        <a:t>Deadline: 07/04/2020</a:t>
                      </a:r>
                      <a:endParaRPr kumimoji="0" lang="en-GB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F5494"/>
                        </a:solidFill>
                        <a:effectLst/>
                        <a:uLnTx/>
                        <a:uFillTx/>
                        <a:latin typeface="Verdana" pitchFamily="34" charset="0"/>
                        <a:ea typeface="MS Gothic"/>
                        <a:cs typeface="+mn-cs"/>
                      </a:endParaRPr>
                    </a:p>
                    <a:p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7985044"/>
                  </a:ext>
                </a:extLst>
              </a:tr>
            </a:tbl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 bwMode="auto">
          <a:xfrm>
            <a:off x="323528" y="234974"/>
            <a:ext cx="8136904" cy="720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358775" marR="0" lvl="0" indent="-3587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BA900"/>
                </a:solidFill>
                <a:effectLst/>
                <a:uLnTx/>
                <a:uFillTx/>
                <a:latin typeface="Verdana"/>
                <a:ea typeface="Verdana" pitchFamily="34" charset="0"/>
                <a:cs typeface="Verdana" pitchFamily="34" charset="0"/>
              </a:rPr>
              <a:t>New lump sum pilots in Work</a:t>
            </a:r>
            <a:r>
              <a:rPr kumimoji="0" lang="en-GB" altLang="en-US" sz="2800" b="1" i="0" u="none" strike="noStrike" kern="0" cap="none" spc="0" normalizeH="0" noProof="0" dirty="0" smtClean="0">
                <a:ln>
                  <a:noFill/>
                </a:ln>
                <a:solidFill>
                  <a:srgbClr val="FBA900"/>
                </a:solidFill>
                <a:effectLst/>
                <a:uLnTx/>
                <a:uFillTx/>
                <a:latin typeface="Verdana"/>
                <a:ea typeface="Verdana" pitchFamily="34" charset="0"/>
                <a:cs typeface="Verdana" pitchFamily="34" charset="0"/>
              </a:rPr>
              <a:t> Programme </a:t>
            </a:r>
            <a:r>
              <a:rPr kumimoji="0" lang="en-GB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BA900"/>
                </a:solidFill>
                <a:effectLst/>
                <a:uLnTx/>
                <a:uFillTx/>
                <a:latin typeface="Verdana"/>
                <a:ea typeface="Verdana" pitchFamily="34" charset="0"/>
                <a:cs typeface="Verdana" pitchFamily="34" charset="0"/>
              </a:rPr>
              <a:t>2020</a:t>
            </a:r>
            <a:endParaRPr kumimoji="0" lang="en-GB" altLang="en-US" sz="2800" b="1" i="0" u="none" strike="noStrike" kern="0" cap="none" spc="0" normalizeH="0" baseline="0" noProof="0" dirty="0">
              <a:ln>
                <a:noFill/>
              </a:ln>
              <a:solidFill>
                <a:srgbClr val="FBA900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271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711841"/>
            <a:ext cx="8460432" cy="1200329"/>
          </a:xfrm>
          <a:prstGeom prst="rect">
            <a:avLst/>
          </a:prstGeom>
          <a:solidFill>
            <a:schemeClr val="accent6"/>
          </a:solidFill>
        </p:spPr>
        <p:txBody>
          <a:bodyPr wrap="square" lIns="0" rtlCol="0" anchor="ctr" anchorCtr="0">
            <a:spAutoFit/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Horizon Europe - 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Simplified forms of costs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2037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8900" y="234950"/>
            <a:ext cx="9055100" cy="720725"/>
          </a:xfrm>
          <a:prstGeom prst="rect">
            <a:avLst/>
          </a:prstGeom>
        </p:spPr>
        <p:txBody>
          <a:bodyPr/>
          <a:lstStyle/>
          <a:p>
            <a:pPr marL="0" indent="0" algn="ctr"/>
            <a:r>
              <a:rPr lang="en-IE" sz="2800" dirty="0" smtClean="0">
                <a:solidFill>
                  <a:srgbClr val="0E41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Simplified forms of costs</a:t>
            </a:r>
            <a:endParaRPr lang="en-GB" sz="1800" i="1" u="sng" dirty="0">
              <a:solidFill>
                <a:srgbClr val="0E41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1142978"/>
            <a:ext cx="8587556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0000" marR="0" lvl="2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8A907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200" b="1" i="0" u="sng" strike="noStrike" kern="1200" cap="none" spc="0" normalizeH="0" baseline="0" noProof="0" dirty="0" smtClean="0">
              <a:ln>
                <a:noFill/>
              </a:ln>
              <a:solidFill>
                <a:srgbClr val="0E4194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720000" marR="0" lvl="2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8A907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200" b="1" i="0" u="sng" strike="noStrike" kern="1200" cap="none" spc="0" normalizeH="0" baseline="0" noProof="0" dirty="0" smtClean="0">
                <a:ln>
                  <a:noFill/>
                </a:ln>
                <a:solidFill>
                  <a:srgbClr val="0E4194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Different simplified forms:</a:t>
            </a:r>
          </a:p>
          <a:p>
            <a:pPr marL="1257300" marR="0" lvl="2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8A90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4342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Units</a:t>
            </a:r>
          </a:p>
          <a:p>
            <a:pPr marL="1257300" marR="0" lvl="2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8A90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4342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Lump sums</a:t>
            </a:r>
          </a:p>
          <a:p>
            <a:pPr marL="1257300" marR="0" lvl="2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8A90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4342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Flat rate</a:t>
            </a: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8A907"/>
              </a:buClr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rgbClr val="444342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720000" marR="0" lvl="2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8A907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200" b="1" i="0" u="sng" strike="noStrike" kern="1200" cap="none" spc="0" normalizeH="0" baseline="0" noProof="0" dirty="0" smtClean="0">
                <a:ln>
                  <a:noFill/>
                </a:ln>
                <a:solidFill>
                  <a:srgbClr val="0E4194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One common two-fold objective:</a:t>
            </a:r>
          </a:p>
          <a:p>
            <a:pPr marL="377100" marR="0" lvl="2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8A907"/>
              </a:buClr>
              <a:buSzTx/>
              <a:buFontTx/>
              <a:buNone/>
              <a:tabLst/>
              <a:defRPr/>
            </a:pPr>
            <a:endParaRPr kumimoji="0" lang="en-US" sz="2200" b="1" i="0" u="sng" strike="noStrike" kern="1200" cap="none" spc="0" normalizeH="0" baseline="0" noProof="0" dirty="0">
              <a:ln>
                <a:noFill/>
              </a:ln>
              <a:solidFill>
                <a:srgbClr val="0E4194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1257300" marR="0" lvl="2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8A907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IE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434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Reducing </a:t>
            </a:r>
            <a:r>
              <a:rPr kumimoji="0" lang="en-IE" sz="2200" b="0" i="0" u="none" strike="noStrike" kern="1200" cap="none" spc="0" normalizeH="0" baseline="0" noProof="0" dirty="0">
                <a:ln>
                  <a:noFill/>
                </a:ln>
                <a:solidFill>
                  <a:srgbClr val="44434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administrative burden &amp; the risk of errors  </a:t>
            </a:r>
          </a:p>
          <a:p>
            <a:pPr marL="1257300" marR="0" lvl="2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8A90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rgbClr val="444342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8A907"/>
              </a:buClr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rgbClr val="444342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8A907"/>
              </a:buClr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rgbClr val="444342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E" sz="2400" b="0" i="0" u="none" strike="noStrike" kern="1200" cap="none" spc="0" normalizeH="0" baseline="0" noProof="0" dirty="0" smtClean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804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8900" y="234950"/>
            <a:ext cx="9055100" cy="720725"/>
          </a:xfrm>
          <a:prstGeom prst="rect">
            <a:avLst/>
          </a:prstGeom>
        </p:spPr>
        <p:txBody>
          <a:bodyPr/>
          <a:lstStyle/>
          <a:p>
            <a:pPr marL="0" indent="0" algn="ctr"/>
            <a:r>
              <a:rPr lang="en-IE" sz="2800" dirty="0">
                <a:solidFill>
                  <a:srgbClr val="0E41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simplified forms? </a:t>
            </a:r>
            <a:endParaRPr lang="en-GB" sz="2800" dirty="0">
              <a:solidFill>
                <a:srgbClr val="0E41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3609" y="1196752"/>
            <a:ext cx="7272808" cy="4475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6789" marR="0" lvl="0" indent="-306789" algn="l" defTabSz="78190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GB" altLang="en-US" sz="1050" b="0" i="0" u="none" strike="noStrike" kern="1200" cap="none" spc="0" normalizeH="0" baseline="0" noProof="0" dirty="0" smtClean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0" marR="0" lvl="1" indent="0" algn="l" defTabSz="78190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513"/>
              </a:spcAft>
              <a:buClrTx/>
              <a:buSzTx/>
              <a:buFontTx/>
              <a:buNone/>
              <a:tabLst/>
              <a:defRPr/>
            </a:pPr>
            <a:r>
              <a:rPr kumimoji="0" lang="en-IE" alt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E419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Focus on conditions triggering the payment</a:t>
            </a:r>
            <a:r>
              <a:rPr kumimoji="0" lang="en-IE" alt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E419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  <a:p>
            <a:pPr marL="0" marR="0" lvl="1" indent="0" algn="l" defTabSz="78190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513"/>
              </a:spcAft>
              <a:buClrTx/>
              <a:buSzTx/>
              <a:buFontTx/>
              <a:buNone/>
              <a:tabLst/>
              <a:defRPr/>
            </a:pPr>
            <a:endParaRPr kumimoji="0" lang="en-IE" altLang="en-US" sz="2200" b="0" i="1" u="none" strike="noStrike" kern="1200" cap="none" spc="0" normalizeH="0" baseline="0" noProof="0" dirty="0" smtClean="0">
              <a:ln>
                <a:noFill/>
              </a:ln>
              <a:solidFill>
                <a:srgbClr val="0E419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649688" marR="0" lvl="1" indent="-342900" algn="l" defTabSz="78190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IE" alt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434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Shift from focus on financial management and checking costs to focus on scientific-technical content of the projects, e.g.:</a:t>
            </a:r>
          </a:p>
          <a:p>
            <a:pPr marL="600002" marR="0" lvl="1" indent="-293214" algn="l" defTabSz="78190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fr-BE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44434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106888" marR="0" lvl="2" indent="-342900" algn="l" defTabSz="78190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IE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E419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For unit</a:t>
            </a:r>
            <a:r>
              <a:rPr kumimoji="0" lang="en-IE" alt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E419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: </a:t>
            </a:r>
            <a:r>
              <a:rPr kumimoji="0" lang="en-IE" alt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4342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occurrence of an event, achievement of a deliverable or a specific output etc…</a:t>
            </a:r>
          </a:p>
          <a:p>
            <a:pPr marL="1106888" marR="0" lvl="2" indent="-342900" algn="l" defTabSz="78190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en-IE" altLang="en-US" sz="2200" b="0" i="0" u="none" strike="noStrike" kern="1200" cap="none" spc="0" normalizeH="0" baseline="0" noProof="0" dirty="0" smtClean="0">
              <a:ln>
                <a:noFill/>
              </a:ln>
              <a:solidFill>
                <a:srgbClr val="444342"/>
              </a:solidFill>
              <a:effectLst/>
              <a:uLnTx/>
              <a:uFillTx/>
              <a:latin typeface="Arial"/>
              <a:ea typeface="+mn-ea"/>
              <a:cs typeface="+mn-cs"/>
              <a:sym typeface="Wingdings" panose="05000000000000000000" pitchFamily="2" charset="2"/>
            </a:endParaRPr>
          </a:p>
          <a:p>
            <a:pPr marL="1106888" marR="0" lvl="2" indent="-342900" algn="l" defTabSz="78190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IE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E419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For lump sum</a:t>
            </a:r>
            <a:r>
              <a:rPr kumimoji="0" lang="en-IE" alt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4342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: e.g. performance of a set of activities (e.g. accomplishment of a Work Package).</a:t>
            </a:r>
            <a:endParaRPr kumimoji="0" lang="en-IE" altLang="en-US" sz="2200" b="0" i="0" u="none" strike="noStrike" kern="1200" cap="none" spc="0" normalizeH="0" baseline="0" noProof="0" dirty="0" smtClean="0">
              <a:ln>
                <a:noFill/>
              </a:ln>
              <a:solidFill>
                <a:srgbClr val="44434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37972" t="18225" r="15245" b="21775"/>
          <a:stretch/>
        </p:blipFill>
        <p:spPr>
          <a:xfrm>
            <a:off x="350230" y="1340768"/>
            <a:ext cx="693378" cy="78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03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8900" y="234950"/>
            <a:ext cx="9055100" cy="720725"/>
          </a:xfrm>
          <a:prstGeom prst="rect">
            <a:avLst/>
          </a:prstGeom>
        </p:spPr>
        <p:txBody>
          <a:bodyPr/>
          <a:lstStyle/>
          <a:p>
            <a:pPr marL="0" indent="0" algn="ctr"/>
            <a:r>
              <a:rPr lang="en-IE" sz="2800" dirty="0" smtClean="0">
                <a:solidFill>
                  <a:srgbClr val="0E41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Record-keeping for beneficiaries </a:t>
            </a:r>
            <a:endParaRPr lang="en-GB" sz="1800" i="1" u="sng" dirty="0">
              <a:solidFill>
                <a:srgbClr val="0E41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Diagram 6"/>
          <p:cNvGraphicFramePr/>
          <p:nvPr>
            <p:extLst/>
          </p:nvPr>
        </p:nvGraphicFramePr>
        <p:xfrm>
          <a:off x="323528" y="897501"/>
          <a:ext cx="8497115" cy="5065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425191" y="4095411"/>
            <a:ext cx="304912" cy="3463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97327" y="5979592"/>
            <a:ext cx="4741239" cy="276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97" b="1" i="1" u="none" strike="noStrike" kern="1200" cap="none" spc="0" normalizeH="0" baseline="0" noProof="0" dirty="0">
                <a:ln>
                  <a:noFill/>
                </a:ln>
                <a:solidFill>
                  <a:srgbClr val="FBC400"/>
                </a:solidFill>
                <a:effectLst/>
                <a:uLnTx/>
                <a:uFillTx/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Already the case </a:t>
            </a:r>
            <a:r>
              <a:rPr kumimoji="0" lang="en-GB" sz="1197" b="1" i="1" u="none" strike="noStrike" kern="1200" cap="none" spc="0" normalizeH="0" baseline="0" noProof="0" dirty="0" smtClean="0">
                <a:ln>
                  <a:noFill/>
                </a:ln>
                <a:solidFill>
                  <a:srgbClr val="FBC400"/>
                </a:solidFill>
                <a:effectLst/>
                <a:uLnTx/>
                <a:uFillTx/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actual costs-based MGA</a:t>
            </a:r>
            <a:endParaRPr kumimoji="0" lang="en-GB" sz="1197" b="1" i="1" u="none" strike="noStrike" kern="1200" cap="none" spc="0" normalizeH="0" baseline="0" noProof="0" dirty="0">
              <a:ln>
                <a:noFill/>
              </a:ln>
              <a:solidFill>
                <a:srgbClr val="FBC400"/>
              </a:solidFill>
              <a:effectLst/>
              <a:uLnTx/>
              <a:uFillTx/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70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35394" y="1268760"/>
            <a:ext cx="8208912" cy="4968552"/>
          </a:xfrm>
          <a:prstGeom prst="rect">
            <a:avLst/>
          </a:prstGeom>
          <a:ln w="28575">
            <a:noFill/>
          </a:ln>
        </p:spPr>
        <p:txBody>
          <a:bodyPr tIns="72000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chemeClr val="accent2">
                    <a:lumMod val="50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>
                    <a:lumMod val="50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8A907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0E419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Actual costs 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8A90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434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e.g. </a:t>
            </a:r>
            <a:r>
              <a:rPr kumimoji="0" lang="en-I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434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Personnel costs, other direct costs, subcontracting etc.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8A907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0E419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Unit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E419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costs 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8A90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434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e.g. </a:t>
            </a:r>
            <a:r>
              <a:rPr kumimoji="0" lang="en-I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434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SME owner unit cost, MSCA unit costs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8A907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0E419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Lump sum</a:t>
            </a:r>
            <a:endParaRPr kumimoji="0" lang="en-US" sz="2400" b="1" i="0" u="sng" strike="noStrike" kern="1200" cap="none" spc="0" normalizeH="0" baseline="0" noProof="0" dirty="0">
              <a:ln>
                <a:noFill/>
              </a:ln>
              <a:solidFill>
                <a:srgbClr val="0E419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8A90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434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All types of costs (i.e. H2020 lump sum pilot)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8A907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0E419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Flat rates</a:t>
            </a:r>
            <a:endParaRPr kumimoji="0" lang="en-US" sz="2400" b="1" i="0" u="sng" strike="noStrike" kern="1200" cap="none" spc="0" normalizeH="0" baseline="0" noProof="0" dirty="0">
              <a:ln>
                <a:noFill/>
              </a:ln>
              <a:solidFill>
                <a:srgbClr val="0E419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8A90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434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e.g. Indirect costs (25%)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8A90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IE" sz="2400" b="0" i="0" u="none" strike="noStrike" kern="1200" cap="none" spc="0" normalizeH="0" baseline="0" noProof="0" dirty="0">
              <a:ln>
                <a:noFill/>
              </a:ln>
              <a:solidFill>
                <a:srgbClr val="44434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8A90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IE" sz="2400" b="0" i="0" u="none" strike="noStrike" kern="1200" cap="none" spc="0" normalizeH="0" baseline="0" noProof="0" dirty="0">
              <a:ln>
                <a:noFill/>
              </a:ln>
              <a:solidFill>
                <a:srgbClr val="44434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8A90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IE" sz="2400" b="0" i="0" u="none" strike="noStrike" kern="1200" cap="none" spc="0" normalizeH="0" baseline="0" noProof="0" dirty="0" smtClean="0">
              <a:ln>
                <a:noFill/>
              </a:ln>
              <a:solidFill>
                <a:srgbClr val="44434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8A907"/>
              </a:buClr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srgbClr val="878685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8A907"/>
              </a:buClr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878685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8900" y="234950"/>
            <a:ext cx="9055100" cy="720725"/>
          </a:xfrm>
          <a:prstGeom prst="rect">
            <a:avLst/>
          </a:prstGeom>
        </p:spPr>
        <p:txBody>
          <a:bodyPr/>
          <a:lstStyle>
            <a:lvl1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800" b="1" i="0" u="none" strike="noStrike" kern="0" cap="none" spc="0" normalizeH="0" baseline="0" noProof="0" smtClean="0">
                <a:ln>
                  <a:noFill/>
                </a:ln>
                <a:solidFill>
                  <a:srgbClr val="0E4194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Examples of usage</a:t>
            </a:r>
            <a:endParaRPr kumimoji="0" lang="en-GB" sz="1800" b="1" i="1" u="sng" strike="noStrike" kern="0" cap="none" spc="0" normalizeH="0" baseline="0" noProof="0" dirty="0">
              <a:ln>
                <a:noFill/>
              </a:ln>
              <a:solidFill>
                <a:srgbClr val="0E4194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936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711841"/>
            <a:ext cx="8460432" cy="1200329"/>
          </a:xfrm>
          <a:prstGeom prst="rect">
            <a:avLst/>
          </a:prstGeom>
          <a:solidFill>
            <a:schemeClr val="accent6"/>
          </a:solidFill>
        </p:spPr>
        <p:txBody>
          <a:bodyPr wrap="square" lIns="0" rtlCol="0" anchor="ctr" anchorCtr="0">
            <a:spAutoFit/>
          </a:bodyPr>
          <a:lstStyle/>
          <a:p>
            <a:pPr lvl="1"/>
            <a:r>
              <a:rPr lang="en-GB" sz="3600" dirty="0" smtClean="0">
                <a:solidFill>
                  <a:srgbClr val="FFFFFF"/>
                </a:solidFill>
                <a:latin typeface="Arial"/>
              </a:rPr>
              <a:t>Horizon Europe Implementation strategy online consultation</a:t>
            </a:r>
            <a:endParaRPr lang="en-GB" sz="3600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0513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51520" y="260648"/>
            <a:ext cx="8784976" cy="1295400"/>
          </a:xfrm>
          <a:prstGeom prst="rect">
            <a:avLst/>
          </a:prstGeom>
        </p:spPr>
        <p:txBody>
          <a:bodyPr/>
          <a:lstStyle>
            <a:lvl1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0" indent="0"/>
            <a:r>
              <a:rPr lang="en-GB" sz="2400" kern="0" dirty="0" smtClean="0">
                <a:solidFill>
                  <a:schemeClr val="accent6"/>
                </a:solidFill>
              </a:rPr>
              <a:t>Stakeholders contribution to </a:t>
            </a:r>
            <a:r>
              <a:rPr lang="en-GB" sz="2400" kern="0" dirty="0">
                <a:solidFill>
                  <a:schemeClr val="accent6"/>
                </a:solidFill>
              </a:rPr>
              <a:t>Horizon Europe Co-design</a:t>
            </a:r>
            <a:r>
              <a:rPr lang="en-GB" sz="2400" kern="0" dirty="0" smtClean="0"/>
              <a:t/>
            </a:r>
            <a:br>
              <a:rPr lang="en-GB" sz="2400" kern="0" dirty="0" smtClean="0"/>
            </a:br>
            <a:endParaRPr lang="en-GB" sz="2400" kern="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043609" y="764704"/>
            <a:ext cx="7992888" cy="628713"/>
            <a:chOff x="97423" y="1525449"/>
            <a:chExt cx="1722812" cy="2188708"/>
          </a:xfrm>
          <a:noFill/>
        </p:grpSpPr>
        <p:sp>
          <p:nvSpPr>
            <p:cNvPr id="6" name="Rounded Rectangle 5"/>
            <p:cNvSpPr/>
            <p:nvPr/>
          </p:nvSpPr>
          <p:spPr>
            <a:xfrm>
              <a:off x="268152" y="2142188"/>
              <a:ext cx="1552083" cy="1571969"/>
            </a:xfrm>
            <a:prstGeom prst="roundRect">
              <a:avLst>
                <a:gd name="adj" fmla="val 10000"/>
              </a:avLst>
            </a:prstGeom>
            <a:grpFill/>
            <a:ln w="254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</p:sp>
        <p:sp>
          <p:nvSpPr>
            <p:cNvPr id="7" name="Rounded Rectangle 4">
              <a:hlinkClick r:id="rId3"/>
            </p:cNvPr>
            <p:cNvSpPr txBox="1"/>
            <p:nvPr/>
          </p:nvSpPr>
          <p:spPr>
            <a:xfrm>
              <a:off x="97423" y="1525449"/>
              <a:ext cx="1707291" cy="1481053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spcFirstLastPara="0" vert="horz" wrap="square" lIns="53340" tIns="53340" rIns="53340" bIns="53340" numCol="1" spcCol="1270" anchor="t" anchorCtr="0">
              <a:noAutofit/>
            </a:bodyPr>
            <a:lstStyle/>
            <a:p>
              <a:pPr marL="0" marR="0" lvl="0" indent="0" defTabSz="6223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0" kern="0" noProof="0" dirty="0" smtClean="0">
                  <a:solidFill>
                    <a:schemeClr val="bg1">
                      <a:lumMod val="50000"/>
                    </a:schemeClr>
                  </a:solidFill>
                  <a:latin typeface="Verdana"/>
                </a:rPr>
                <a:t>Results of the on-line consultation </a:t>
              </a:r>
              <a:endPara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Verdana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87524" y="4664355"/>
            <a:ext cx="8568952" cy="1315745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GB" sz="1800" b="0" dirty="0" smtClean="0">
                <a:solidFill>
                  <a:srgbClr val="0F5494"/>
                </a:solidFill>
              </a:rPr>
              <a:t>55% consider it will be more accessible for newcomers</a:t>
            </a:r>
          </a:p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GB" sz="1800" b="0" dirty="0" smtClean="0">
                <a:solidFill>
                  <a:srgbClr val="0F5494"/>
                </a:solidFill>
              </a:rPr>
              <a:t>55% consider it will be </a:t>
            </a:r>
            <a:r>
              <a:rPr lang="en-GB" sz="1800" b="0" dirty="0">
                <a:solidFill>
                  <a:srgbClr val="0F5494"/>
                </a:solidFill>
              </a:rPr>
              <a:t>more accessible</a:t>
            </a:r>
            <a:r>
              <a:rPr lang="en-GB" sz="1800" b="0" dirty="0" smtClean="0">
                <a:solidFill>
                  <a:srgbClr val="0F5494"/>
                </a:solidFill>
              </a:rPr>
              <a:t> for smaller actors</a:t>
            </a:r>
          </a:p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GB" sz="1800" b="0" dirty="0" smtClean="0">
                <a:solidFill>
                  <a:srgbClr val="0F5494"/>
                </a:solidFill>
              </a:rPr>
              <a:t>33% </a:t>
            </a:r>
            <a:r>
              <a:rPr lang="en-GB" sz="1800" b="0" dirty="0">
                <a:solidFill>
                  <a:srgbClr val="0F5494"/>
                </a:solidFill>
              </a:rPr>
              <a:t>consider it will be more accessible </a:t>
            </a:r>
            <a:r>
              <a:rPr lang="en-GB" sz="1800" b="0" dirty="0" smtClean="0">
                <a:solidFill>
                  <a:srgbClr val="0F5494"/>
                </a:solidFill>
              </a:rPr>
              <a:t>experienced </a:t>
            </a:r>
            <a:r>
              <a:rPr lang="en-GB" sz="1800" b="0" dirty="0" smtClean="0">
                <a:solidFill>
                  <a:srgbClr val="0F5494"/>
                </a:solidFill>
              </a:rPr>
              <a:t>participants</a:t>
            </a:r>
          </a:p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GB" sz="1800" i="1" dirty="0">
                <a:solidFill>
                  <a:srgbClr val="0F5494"/>
                </a:solidFill>
              </a:rPr>
              <a:t>Similar pattern from </a:t>
            </a:r>
            <a:r>
              <a:rPr lang="en-GB" sz="1800" i="1" dirty="0" smtClean="0">
                <a:solidFill>
                  <a:srgbClr val="0F5494"/>
                </a:solidFill>
              </a:rPr>
              <a:t>Bulgarian and Romanian respondents</a:t>
            </a:r>
            <a:endParaRPr lang="en-GB" sz="1800" b="0" dirty="0" smtClean="0">
              <a:solidFill>
                <a:srgbClr val="0F5494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9264"/>
            <a:ext cx="9144000" cy="332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262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Custom 2">
      <a:dk1>
        <a:srgbClr val="F8A907"/>
      </a:dk1>
      <a:lt1>
        <a:srgbClr val="FFFFFF"/>
      </a:lt1>
      <a:dk2>
        <a:srgbClr val="F8A907"/>
      </a:dk2>
      <a:lt2>
        <a:srgbClr val="FFFFFF"/>
      </a:lt2>
      <a:accent1>
        <a:srgbClr val="FBE312"/>
      </a:accent1>
      <a:accent2>
        <a:srgbClr val="878685"/>
      </a:accent2>
      <a:accent3>
        <a:srgbClr val="404A52"/>
      </a:accent3>
      <a:accent4>
        <a:srgbClr val="78BAEB"/>
      </a:accent4>
      <a:accent5>
        <a:srgbClr val="2963F0"/>
      </a:accent5>
      <a:accent6>
        <a:srgbClr val="0E4194"/>
      </a:accent6>
      <a:hlink>
        <a:srgbClr val="2963F0"/>
      </a:hlink>
      <a:folHlink>
        <a:srgbClr val="78BAEB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b="0" dirty="0" err="1" smtClean="0">
            <a:solidFill>
              <a:srgbClr val="0F5494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Blank">
  <a:themeElements>
    <a:clrScheme name="Custom 2">
      <a:dk1>
        <a:srgbClr val="F8A907"/>
      </a:dk1>
      <a:lt1>
        <a:srgbClr val="FFFFFF"/>
      </a:lt1>
      <a:dk2>
        <a:srgbClr val="F8A907"/>
      </a:dk2>
      <a:lt2>
        <a:srgbClr val="FFFFFF"/>
      </a:lt2>
      <a:accent1>
        <a:srgbClr val="FBE312"/>
      </a:accent1>
      <a:accent2>
        <a:srgbClr val="878685"/>
      </a:accent2>
      <a:accent3>
        <a:srgbClr val="404A52"/>
      </a:accent3>
      <a:accent4>
        <a:srgbClr val="78BAEB"/>
      </a:accent4>
      <a:accent5>
        <a:srgbClr val="2963F0"/>
      </a:accent5>
      <a:accent6>
        <a:srgbClr val="0E4194"/>
      </a:accent6>
      <a:hlink>
        <a:srgbClr val="2963F0"/>
      </a:hlink>
      <a:folHlink>
        <a:srgbClr val="78BAEB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b="0" dirty="0" err="1" smtClean="0">
            <a:solidFill>
              <a:srgbClr val="0F5494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b="0" dirty="0" err="1" smtClean="0">
            <a:solidFill>
              <a:srgbClr val="0F5494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EC Document" ma:contentTypeID="0x010100258AA79CEB83498886A3A086811232500059A84DD30D24C946A8852DE783526FC0" ma:contentTypeVersion="31" ma:contentTypeDescription="Create a new document in this library." ma:contentTypeScope="" ma:versionID="2c05bd9806382559a8c79869fb3b678d">
  <xsd:schema xmlns:xsd="http://www.w3.org/2001/XMLSchema" xmlns:xs="http://www.w3.org/2001/XMLSchema" xmlns:p="http://schemas.microsoft.com/office/2006/metadata/properties" xmlns:ns2="http://schemas.microsoft.com/sharepoint/v3/fields" xmlns:ns3="aa4db51b-e8a9-4026-8a86-c53de6a39483" targetNamespace="http://schemas.microsoft.com/office/2006/metadata/properties" ma:root="true" ma:fieldsID="121d1d568c2b6b7b260cfede66921892" ns2:_="" ns3:_="">
    <xsd:import namespace="http://schemas.microsoft.com/sharepoint/v3/fields"/>
    <xsd:import namespace="aa4db51b-e8a9-4026-8a86-c53de6a39483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3:TaxCatchAll" minOccurs="0"/>
                <xsd:element ref="ns3:Sensitivity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hidden="true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db51b-e8a9-4026-8a86-c53de6a39483" elementFormDefault="qualified">
    <xsd:import namespace="http://schemas.microsoft.com/office/2006/documentManagement/types"/>
    <xsd:import namespace="http://schemas.microsoft.com/office/infopath/2007/PartnerControls"/>
    <xsd:element name="TaxCatchAll" ma:index="11" nillable="true" ma:displayName="Taxonomy Catch All Column" ma:hidden="true" ma:list="{7019202e-eb7c-4e36-9276-864c263df8b2}" ma:internalName="TaxCatchAll" ma:showField="CatchAllData" ma:web="aa4db51b-e8a9-4026-8a86-c53de6a3948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ensitivity" ma:index="14" nillable="true" ma:displayName="Sensitivity" ma:description="" ma:format="RadioButtons" ma:internalName="Sensitivity">
      <xsd:simpleType>
        <xsd:restriction base="dms:Choice">
          <xsd:enumeration value="No"/>
          <xsd:enumeration value="Sensitive"/>
          <xsd:enumeration value="Confidential"/>
        </xsd:restriction>
      </xsd:simpleType>
    </xsd:element>
    <xsd:element name="_dlc_DocId" ma:index="15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6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7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7" ma:displayName="Title"/>
        <xsd:element ref="dc:subject" minOccurs="0" maxOccurs="1" ma:index="13" ma:displayName="Subject"/>
        <xsd:element ref="dc:description" minOccurs="0" maxOccurs="1" ma:index="10" ma:displayName="Comments"/>
        <xsd:element name="keywords" minOccurs="0" maxOccurs="1" type="xsd:string" ma:index="12" ma:displayName="Keywords"/>
        <xsd:element ref="dc:language" minOccurs="0" maxOccurs="1"/>
        <xsd:element name="category" minOccurs="0" maxOccurs="1" type="xsd:string" ma:index="9" ma:displayName="Category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Status xmlns="http://schemas.microsoft.com/sharepoint/v3/fields">Not Started</_Status>
    <Sensitivity xmlns="aa4db51b-e8a9-4026-8a86-c53de6a39483">No</Sensitivity>
    <TaxCatchAll xmlns="aa4db51b-e8a9-4026-8a86-c53de6a39483"/>
    <_dlc_DocId xmlns="aa4db51b-e8a9-4026-8a86-c53de6a39483">ECCSC-392776536-373</_dlc_DocId>
    <_dlc_DocIdUrl xmlns="aa4db51b-e8a9-4026-8a86-c53de6a39483">
      <Url>https://myintracomm-collab.ec.europa.eu/networks/H2020CSC/CIC_B1/_layouts/15/DocIdRedir.aspx?ID=ECCSC-392776536-373</Url>
      <Description>ECCSC-392776536-373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AA87AF2-F1DE-453C-BF1C-E0356F35F4C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BBA442BF-8598-47C7-8F2F-562E85C64EC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aa4db51b-e8a9-4026-8a86-c53de6a394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FC22A47-4E0E-4419-9C8A-B597C685A442}">
  <ds:schemaRefs>
    <ds:schemaRef ds:uri="http://schemas.microsoft.com/office/2006/metadata/properties"/>
    <ds:schemaRef ds:uri="http://schemas.microsoft.com/sharepoint/v3/fields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aa4db51b-e8a9-4026-8a86-c53de6a39483"/>
    <ds:schemaRef ds:uri="http://purl.org/dc/terms/"/>
    <ds:schemaRef ds:uri="http://purl.org/dc/elements/1.1/"/>
    <ds:schemaRef ds:uri="http://schemas.microsoft.com/office/infopath/2007/PartnerControls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EA604692-0D68-48B9-A1B0-837637AF8D9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3608</TotalTime>
  <Words>1401</Words>
  <Application>Microsoft Office PowerPoint</Application>
  <PresentationFormat>On-screen Show (4:3)</PresentationFormat>
  <Paragraphs>323</Paragraphs>
  <Slides>24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39" baseType="lpstr">
      <vt:lpstr>MS Gothic</vt:lpstr>
      <vt:lpstr>Arial</vt:lpstr>
      <vt:lpstr>Calibri</vt:lpstr>
      <vt:lpstr>Courier New</vt:lpstr>
      <vt:lpstr>EC Square Sans Pro</vt:lpstr>
      <vt:lpstr>EC Square Sans Pro Light</vt:lpstr>
      <vt:lpstr>EC Square Sans Pro Medium</vt:lpstr>
      <vt:lpstr>Georgia</vt:lpstr>
      <vt:lpstr>Times New Roman</vt:lpstr>
      <vt:lpstr>Verdana</vt:lpstr>
      <vt:lpstr>Webdings</vt:lpstr>
      <vt:lpstr>Wingdings</vt:lpstr>
      <vt:lpstr>Blank</vt:lpstr>
      <vt:lpstr>2_Blank</vt:lpstr>
      <vt:lpstr>1_Default Design</vt:lpstr>
      <vt:lpstr>PowerPoint Presentation</vt:lpstr>
      <vt:lpstr>Breakdown of contents </vt:lpstr>
      <vt:lpstr>PowerPoint Presentation</vt:lpstr>
      <vt:lpstr>Simplified forms of costs</vt:lpstr>
      <vt:lpstr>Why simplified forms? </vt:lpstr>
      <vt:lpstr>Record-keeping for beneficiaries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Lump sum: Why? </vt:lpstr>
      <vt:lpstr>Lump sum pilot – Two options </vt:lpstr>
      <vt:lpstr>Lump sum pilot – Two options </vt:lpstr>
      <vt:lpstr>Principles </vt:lpstr>
      <vt:lpstr>Lump sum grant – Budget allocation </vt:lpstr>
      <vt:lpstr>PowerPoint Presentation</vt:lpstr>
      <vt:lpstr>Lessons learned: Issues to consider before drawing conclusions</vt:lpstr>
      <vt:lpstr>Lump sum: Lessons learned </vt:lpstr>
      <vt:lpstr>New pilots in 2020: Principles considered</vt:lpstr>
      <vt:lpstr>PowerPoint Presentation</vt:lpstr>
      <vt:lpstr>PowerPoint Presentation</vt:lpstr>
      <vt:lpstr>PowerPoint Presentation</vt:lpstr>
      <vt:lpstr>PowerPoint Presentation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Updated Horizon Europe presentation</dc:title>
  <dc:subject/>
  <dc:creator>JOHN Yvonne (COMM-EXT)</dc:creator>
  <cp:keywords/>
  <dc:description>Version prepared by Julien &amp; Morten with some contribution from David</dc:description>
  <cp:lastModifiedBy>CHARBONNEL Benedicte (RTD)</cp:lastModifiedBy>
  <cp:revision>519</cp:revision>
  <cp:lastPrinted>2019-11-18T15:56:38Z</cp:lastPrinted>
  <dcterms:created xsi:type="dcterms:W3CDTF">2018-03-19T13:44:15Z</dcterms:created>
  <dcterms:modified xsi:type="dcterms:W3CDTF">2020-01-20T14:51:15Z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0x010100258AA79CEB83498886A3A086811232500059A84DD30D24C946A8852DE783526FC0</vt:lpwstr>
  </property>
  <property fmtid="{D5CDD505-2E9C-101B-9397-08002B2CF9AE}" pid="3" name="_dlc_DocIdItemGuid">
    <vt:lpwstr>f5e04d61-55f8-43e6-b33a-cd307da79fcc</vt:lpwstr>
  </property>
</Properties>
</file>